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480" r:id="rId2"/>
    <p:sldId id="6594" r:id="rId3"/>
    <p:sldId id="6601" r:id="rId4"/>
    <p:sldId id="6610" r:id="rId5"/>
    <p:sldId id="6611" r:id="rId6"/>
    <p:sldId id="6563" r:id="rId7"/>
    <p:sldId id="6609" r:id="rId8"/>
    <p:sldId id="6612" r:id="rId9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818"/>
    <a:srgbClr val="FFFFFF"/>
    <a:srgbClr val="85B7D7"/>
    <a:srgbClr val="E6E6E6"/>
    <a:srgbClr val="6D97B1"/>
    <a:srgbClr val="FFFF66"/>
    <a:srgbClr val="BE4C28"/>
    <a:srgbClr val="EBDF6B"/>
    <a:srgbClr val="F6F369"/>
    <a:srgbClr val="8FA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43" autoAdjust="0"/>
    <p:restoredTop sz="94660"/>
  </p:normalViewPr>
  <p:slideViewPr>
    <p:cSldViewPr snapToGrid="0">
      <p:cViewPr>
        <p:scale>
          <a:sx n="100" d="100"/>
          <a:sy n="100" d="100"/>
        </p:scale>
        <p:origin x="-984" y="-4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FDF67-61A5-46DD-8C8C-97FCBD314BDF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0568A3-D0A4-447B-A72C-ACFA65AA2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762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F1A9AB3-B25F-4FF2-95A8-B78608DA1C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D4F1741-61F2-4128-BC9D-C7D14F5678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DE42AB3-700F-46F9-ACCD-EA4AF18B2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62674-4C80-48BD-8DB7-D20549FDFC64}" type="datetime1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D13C567-121E-4EF4-A520-4C6C12A89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B8C478F-5A83-4822-A1A7-CAEE00707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88DF-4214-4ED7-828C-76A57A02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344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C124D36-D961-41BC-BDE0-8D204A92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31D4D34-F721-487A-8DB2-286A36483B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56020D2-EAA0-4502-A00B-3D043438D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A0CF-E29B-4257-973F-61911E2C1AF7}" type="datetime1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52C7BDB-B0DC-4912-ACC0-AF7332174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8974A35-55BE-4D65-A10F-2FB4BC13B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88DF-4214-4ED7-828C-76A57A02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962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C32ADE0D-83BC-497B-A2E9-D170266129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6548C8F-D702-41B0-B234-0E37E7F039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703794F-33B5-4DE0-9936-AF2228858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25373-6B11-4C7B-A53A-CE6AB80BA368}" type="datetime1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97F8B90-DB80-4C82-98B9-84F666A21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307C945-1851-41EC-8819-68BA99256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88DF-4214-4ED7-828C-76A57A02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529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397944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C51760C-8451-47C7-A4DF-1B9766D06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02726EE-66C3-4897-A7D0-02D751BFD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7F3AC11-796B-46B7-8D4B-7D08B666E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3540C-F6C2-48AB-BF64-836029BAFF81}" type="datetime1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497D1C5-B9B7-4884-9352-E0BFC7FEC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B16EBC5-36DA-4CD7-BD6D-2FA4EFE18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88DF-4214-4ED7-828C-76A57A02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386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74D450-94B1-42C3-9C09-FB5564970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77C7825-7952-43E4-A7FA-DF7E838FC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BC21AD0-6AA8-4D29-9817-E059023DB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3143-EB09-484F-887C-AF7AB4A43559}" type="datetime1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11DB4F9-18E7-4DEC-92EC-C11C49C5B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1FFD0D0-80A8-4248-8088-A99271E6D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88DF-4214-4ED7-828C-76A57A02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431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F130D47-34FD-4F81-A8F4-15650F556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410DEBD-2429-42D6-8E44-55B73BD95D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F022208-0027-4240-935C-E40750A2E3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D9432EB-3DF2-47E3-9AE7-BCE59B93D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657FA-46D1-452A-9081-00BEFB6BA7F1}" type="datetime1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2D5E03F-63F2-47A9-82CE-862EF3537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D5BDF84-24F9-44D6-9188-F27AFFFB1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88DF-4214-4ED7-828C-76A57A02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873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32ED04-860B-4F51-B946-758D4B8DA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2E8AE8C-74D0-4DA2-974F-6A60A007AB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FA20E19-ED40-4974-8E20-FA0503475E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25FA83A-C704-462F-AA80-E8F4589419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0102D4D1-4389-4673-AD57-5B312AB224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4111E28-3C63-4A47-B297-987DFF584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676D8-27C8-4712-BEA9-CEC85234D034}" type="datetime1">
              <a:rPr lang="ru-RU" smtClean="0"/>
              <a:t>07.04.2022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F3F2CC2-6C7A-4B57-A608-72C4FA389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C36009D6-D530-4DD9-A6AC-4320441CE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88DF-4214-4ED7-828C-76A57A02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259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AA112B-183D-416F-A8D6-B17BC5FB3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47BF4D1-D1B7-44CD-86F8-F1713088D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4521-B1B8-424A-BCEA-0A127DBE1D14}" type="datetime1">
              <a:rPr lang="ru-RU" smtClean="0"/>
              <a:t>07.04.2022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5849CEE-ED40-4EC4-BC62-6C43E18B6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8915C38-B8FC-4013-B20A-80D71CF4A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88DF-4214-4ED7-828C-76A57A02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699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DBC34F3F-F446-45D9-B5D9-688B079A8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3872-7C7E-4FE4-B3E9-DAA75ED8B67C}" type="datetime1">
              <a:rPr lang="ru-RU" smtClean="0"/>
              <a:t>07.04.2022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0ECA99A-5BAC-49DC-A193-17E70BFD8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E37F8DF3-C3DB-4CF1-966B-A0C0E37FB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88DF-4214-4ED7-828C-76A57A02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828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5141407-A917-45C4-ACE8-3CD4F4008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DF4D73F-FE25-4D19-829B-647521BE6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514BA86-076D-4C93-903F-E83FC9F83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5991B66-C1B4-49AF-88D6-2BE026952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CCAF-220F-4104-8C99-76469BFAF410}" type="datetime1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F8E3EB1-EEA5-4898-829A-EA20E9066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3BDC30D-8C60-4FEC-AAD2-23E14E02D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88DF-4214-4ED7-828C-76A57A02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4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B79F05-E2F7-4A53-A7D8-3B5D1CE3D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F7182A6A-C42F-4645-9AC9-34BBF74249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910A84E-4E50-465D-9B6D-868B2406D2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BC83741-741C-42C7-9C69-48B903AC1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37D09-8F4E-4D26-9BEA-D0B9EF530977}" type="datetime1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D4A2641-8EDC-4E58-A20F-3AC33464A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F39BDBE-52FB-404B-802C-AAFAC36CD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88DF-4214-4ED7-828C-76A57A02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702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03112B-80A3-4A1A-A9BC-84F446F13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671C2EC-1E5B-4ADA-9E4E-882D1B19EE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192961B-9A2A-42CF-BCFF-87127AA357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86B8A-20E9-4538-B447-326995967588}" type="datetime1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A4CB585-DCDE-4988-8F36-53ABF303EC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FB998E7-61EA-4BA7-AB12-36000A09B0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F88DF-4214-4ED7-828C-76A57A02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334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12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21.png"/><Relationship Id="rId2" Type="http://schemas.openxmlformats.org/officeDocument/2006/relationships/hyperlink" Target="http://www.nrrc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3D4FB851-4ED4-413A-8848-500CE7CBAF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79" r="243" b="42820"/>
          <a:stretch/>
        </p:blipFill>
        <p:spPr>
          <a:xfrm>
            <a:off x="0" y="3028940"/>
            <a:ext cx="12192000" cy="382905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12192000" cy="3028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75" y="542925"/>
            <a:ext cx="10915650" cy="2286000"/>
          </a:xfrm>
        </p:spPr>
        <p:txBody>
          <a:bodyPr>
            <a:noAutofit/>
          </a:bodyPr>
          <a:lstStyle/>
          <a:p>
            <a:r>
              <a:rPr lang="ru-RU" sz="4000" dirty="0"/>
              <a:t>Президентская программа подготовки </a:t>
            </a:r>
            <a:br>
              <a:rPr lang="ru-RU" sz="4000" dirty="0"/>
            </a:br>
            <a:r>
              <a:rPr lang="ru-RU" sz="4000" dirty="0"/>
              <a:t>управленческих кадров в Нижегородской</a:t>
            </a:r>
            <a:br>
              <a:rPr lang="ru-RU" sz="4000" dirty="0"/>
            </a:br>
            <a:r>
              <a:rPr lang="ru-RU" sz="4000" dirty="0" smtClean="0"/>
              <a:t>области </a:t>
            </a:r>
            <a:br>
              <a:rPr lang="ru-RU" sz="4000" dirty="0" smtClean="0"/>
            </a:br>
            <a:r>
              <a:rPr lang="ru-RU" sz="1400" dirty="0" smtClean="0"/>
              <a:t>В </a:t>
            </a:r>
            <a:r>
              <a:rPr lang="ru-RU" sz="1400" dirty="0"/>
              <a:t>соответствии с Указом Президента Российской Федерации от 23 июля 1997 г. № 774 и Постановлением Правительства Российской Федерации от 13 февраля 2019 г. № 142 на территории Нижегородской области в формате Государственного плана успешно реализуется программа подготовки управленческих кадров для организаций народного хозяйства (далее – Президентская программа)</a:t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88DF-4214-4ED7-828C-76A57A023C86}" type="slidenum">
              <a:rPr lang="ru-RU" smtClean="0"/>
              <a:t>1</a:t>
            </a:fld>
            <a:endParaRPr lang="ru-RU"/>
          </a:p>
        </p:txBody>
      </p:sp>
      <p:pic>
        <p:nvPicPr>
          <p:cNvPr id="7" name="Изображение" descr="Изображение"/>
          <p:cNvPicPr>
            <a:picLocks/>
          </p:cNvPicPr>
          <p:nvPr/>
        </p:nvPicPr>
        <p:blipFill>
          <a:blip r:embed="rId3">
            <a:alphaModFix amt="50000"/>
          </a:blip>
          <a:srcRect l="22733" t="35195" r="22733" b="10272"/>
          <a:stretch>
            <a:fillRect/>
          </a:stretch>
        </p:blipFill>
        <p:spPr>
          <a:xfrm rot="5400000">
            <a:off x="7229471" y="1895479"/>
            <a:ext cx="3829058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87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xmlns="" id="{2F910CD4-7640-488A-9738-08E1F73F5882}"/>
              </a:ext>
            </a:extLst>
          </p:cNvPr>
          <p:cNvCxnSpPr/>
          <p:nvPr/>
        </p:nvCxnSpPr>
        <p:spPr>
          <a:xfrm>
            <a:off x="475512" y="4873497"/>
            <a:ext cx="10726398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bject 2">
            <a:extLst>
              <a:ext uri="{FF2B5EF4-FFF2-40B4-BE49-F238E27FC236}">
                <a16:creationId xmlns:a16="http://schemas.microsoft.com/office/drawing/2014/main" xmlns="" id="{44324280-3F20-4C4C-A84D-42DDE62291ED}"/>
              </a:ext>
            </a:extLst>
          </p:cNvPr>
          <p:cNvSpPr txBox="1">
            <a:spLocks/>
          </p:cNvSpPr>
          <p:nvPr/>
        </p:nvSpPr>
        <p:spPr>
          <a:xfrm>
            <a:off x="485198" y="82237"/>
            <a:ext cx="8616625" cy="598187"/>
          </a:xfrm>
          <a:prstGeom prst="rect">
            <a:avLst/>
          </a:prstGeom>
        </p:spPr>
        <p:txBody>
          <a:bodyPr vert="horz" wrap="square" lIns="0" tIns="43762" rIns="0" bIns="0" rtlCol="0">
            <a:spAutoFit/>
          </a:bodyPr>
          <a:lstStyle>
            <a:lvl1pPr>
              <a:defRPr sz="2200" b="0" i="0">
                <a:solidFill>
                  <a:srgbClr val="564140"/>
                </a:solidFill>
                <a:latin typeface="Fira Sans"/>
                <a:ea typeface="+mj-ea"/>
                <a:cs typeface="Fira Sans"/>
              </a:defRPr>
            </a:lvl1pPr>
          </a:lstStyle>
          <a:p>
            <a:pPr marL="11516" marR="4607">
              <a:defRPr/>
            </a:pPr>
            <a:r>
              <a:rPr lang="ru-RU" sz="3000" dirty="0">
                <a:solidFill>
                  <a:schemeClr val="tx1"/>
                </a:solidFill>
                <a:latin typeface="Gramatika Medium" pitchFamily="2" charset="0"/>
                <a:ea typeface="Fira Sans" panose="020B0603050000020004" pitchFamily="34" charset="0"/>
                <a:cs typeface="Arial" panose="020B0604020202020204" pitchFamily="34" charset="0"/>
                <a:sym typeface="Gramatika Bold"/>
              </a:rPr>
              <a:t>Конкурсный набор </a:t>
            </a:r>
            <a:r>
              <a:rPr lang="ru-RU" sz="3600" dirty="0">
                <a:solidFill>
                  <a:schemeClr val="tx1"/>
                </a:solidFill>
                <a:latin typeface="Gramatika Medium" pitchFamily="2" charset="0"/>
                <a:ea typeface="Fira Sans" panose="020B0603050000020004" pitchFamily="34" charset="0"/>
                <a:cs typeface="Arial" panose="020B0604020202020204" pitchFamily="34" charset="0"/>
                <a:sym typeface="Gramatika Bold"/>
              </a:rPr>
              <a:t>2022/2023</a:t>
            </a:r>
            <a:r>
              <a:rPr lang="ru-RU" sz="3000" dirty="0">
                <a:solidFill>
                  <a:schemeClr val="tx1"/>
                </a:solidFill>
                <a:latin typeface="Gramatika Medium" pitchFamily="2" charset="0"/>
                <a:ea typeface="Fira Sans" panose="020B0603050000020004" pitchFamily="34" charset="0"/>
                <a:cs typeface="Arial" panose="020B0604020202020204" pitchFamily="34" charset="0"/>
                <a:sym typeface="Gramatika Bold"/>
              </a:rPr>
              <a:t> года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5198" y="4435999"/>
            <a:ext cx="4539704" cy="3282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5400" tIns="25400" rIns="25400" bIns="25400" numCol="1" spcCol="38100" rtlCol="0" anchor="ctr">
            <a:spAutoFit/>
          </a:bodyPr>
          <a:lstStyle/>
          <a:p>
            <a:r>
              <a:rPr lang="ru-RU" dirty="0">
                <a:latin typeface="+mj-lt"/>
              </a:rPr>
              <a:t>УЧАСТНИКАМ КОНКУРСНОГО НАБОРА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6DBE8DFD-9B62-4F48-A56B-BE840328B4AF}"/>
              </a:ext>
            </a:extLst>
          </p:cNvPr>
          <p:cNvSpPr txBox="1"/>
          <p:nvPr/>
        </p:nvSpPr>
        <p:spPr>
          <a:xfrm>
            <a:off x="397875" y="5161704"/>
            <a:ext cx="3587529" cy="18312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6"/>
                </a:solidFill>
                <a:latin typeface="+mj-lt"/>
              </a:rPr>
              <a:t>до </a:t>
            </a:r>
            <a:r>
              <a:rPr lang="ru-RU" sz="3600" dirty="0" smtClean="0">
                <a:solidFill>
                  <a:schemeClr val="accent6"/>
                </a:solidFill>
                <a:latin typeface="+mj-lt"/>
              </a:rPr>
              <a:t>15.04.2022 </a:t>
            </a:r>
            <a:endParaRPr lang="ru-RU" sz="3600" dirty="0">
              <a:solidFill>
                <a:schemeClr val="accent6"/>
              </a:solidFill>
              <a:latin typeface="+mj-lt"/>
            </a:endParaRPr>
          </a:p>
          <a:p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>необходимо направить информацию о своей кандидатуре в адрес ГБУ НО «Нижегородский региональный ресурсный центр»: Нижний Новгород, Кремль, корп. 4, оф.5, </a:t>
            </a:r>
            <a:r>
              <a:rPr lang="ru-RU" sz="1100" dirty="0" err="1"/>
              <a:t>e-mail</a:t>
            </a:r>
            <a:r>
              <a:rPr lang="ru-RU" sz="1100" dirty="0"/>
              <a:t>: nrrc@mail.ru. Контактный телефон 411 92 89</a:t>
            </a:r>
          </a:p>
          <a:p>
            <a:endParaRPr lang="ru-RU" sz="11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6DBE8DFD-9B62-4F48-A56B-BE840328B4AF}"/>
              </a:ext>
            </a:extLst>
          </p:cNvPr>
          <p:cNvSpPr txBox="1"/>
          <p:nvPr/>
        </p:nvSpPr>
        <p:spPr>
          <a:xfrm>
            <a:off x="4331690" y="5155497"/>
            <a:ext cx="3269270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6"/>
                </a:solidFill>
                <a:latin typeface="+mj-lt"/>
              </a:rPr>
              <a:t>до </a:t>
            </a:r>
            <a:r>
              <a:rPr lang="ru-RU" sz="3600" dirty="0" smtClean="0">
                <a:solidFill>
                  <a:schemeClr val="accent6"/>
                </a:solidFill>
                <a:latin typeface="+mj-lt"/>
              </a:rPr>
              <a:t>29.04.2022</a:t>
            </a:r>
            <a:endParaRPr lang="ru-RU" sz="3600" dirty="0">
              <a:solidFill>
                <a:schemeClr val="accent6"/>
              </a:solidFill>
              <a:latin typeface="+mj-lt"/>
            </a:endParaRPr>
          </a:p>
          <a:p>
            <a:r>
              <a:rPr lang="ru-RU" sz="1100" dirty="0">
                <a:solidFill>
                  <a:schemeClr val="accent6"/>
                </a:solidFill>
                <a:latin typeface="+mj-lt"/>
              </a:rPr>
              <a:t> </a:t>
            </a:r>
            <a:r>
              <a:rPr lang="ru-RU" sz="900" dirty="0"/>
              <a:t/>
            </a:r>
            <a:br>
              <a:rPr lang="ru-RU" sz="900" dirty="0"/>
            </a:br>
            <a:r>
              <a:rPr lang="ru-RU" sz="1100" dirty="0"/>
              <a:t>зарегистрироваться в Информационной системе, предоставить комплект документов в ГБУ НО «Нижегородский региональный ресурсный центр»</a:t>
            </a:r>
            <a:endParaRPr lang="ru-RU" sz="1100" i="1" dirty="0">
              <a:solidFill>
                <a:schemeClr val="tx1">
                  <a:lumMod val="50000"/>
                  <a:lumOff val="50000"/>
                </a:schemeClr>
              </a:solidFill>
              <a:latin typeface="Gramatika Light" panose="00000400000000000000" pitchFamily="50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6DBE8DFD-9B62-4F48-A56B-BE840328B4AF}"/>
              </a:ext>
            </a:extLst>
          </p:cNvPr>
          <p:cNvSpPr txBox="1"/>
          <p:nvPr/>
        </p:nvSpPr>
        <p:spPr>
          <a:xfrm>
            <a:off x="8249394" y="5133129"/>
            <a:ext cx="3483140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6"/>
                </a:solidFill>
                <a:latin typeface="+mj-lt"/>
              </a:rPr>
              <a:t>до </a:t>
            </a:r>
            <a:r>
              <a:rPr lang="ru-RU" sz="3600" dirty="0">
                <a:solidFill>
                  <a:schemeClr val="accent6"/>
                </a:solidFill>
                <a:latin typeface="+mj-lt"/>
              </a:rPr>
              <a:t>16.05.2022</a:t>
            </a:r>
          </a:p>
          <a:p>
            <a:r>
              <a:rPr lang="ru-RU" sz="1100" dirty="0">
                <a:solidFill>
                  <a:schemeClr val="accent6"/>
                </a:solidFill>
                <a:latin typeface="+mj-lt"/>
              </a:rPr>
              <a:t> 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>пройти профессиональное интервью </a:t>
            </a:r>
            <a:endParaRPr lang="ru-RU" sz="1100" i="1" dirty="0">
              <a:solidFill>
                <a:schemeClr val="tx1">
                  <a:lumMod val="50000"/>
                  <a:lumOff val="50000"/>
                </a:schemeClr>
              </a:solidFill>
              <a:latin typeface="Gramatika Light" panose="00000400000000000000" pitchFamily="50" charset="0"/>
            </a:endParaRPr>
          </a:p>
        </p:txBody>
      </p: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xmlns="" id="{05FC9201-A302-4CCA-82CC-D58665460612}"/>
              </a:ext>
            </a:extLst>
          </p:cNvPr>
          <p:cNvSpPr/>
          <p:nvPr/>
        </p:nvSpPr>
        <p:spPr>
          <a:xfrm>
            <a:off x="397875" y="576107"/>
            <a:ext cx="11334659" cy="4116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6"/>
                </a:solidFill>
                <a:latin typeface="+mj-lt"/>
              </a:rPr>
              <a:t>Что дает обучение по Президентской программе</a:t>
            </a:r>
            <a:r>
              <a:rPr lang="ru-RU" sz="2400" dirty="0" smtClean="0">
                <a:solidFill>
                  <a:schemeClr val="accent6"/>
                </a:solidFill>
                <a:latin typeface="+mj-lt"/>
              </a:rPr>
              <a:t>?</a:t>
            </a:r>
          </a:p>
          <a:p>
            <a:endParaRPr lang="ru-RU" sz="1400" b="1" dirty="0"/>
          </a:p>
          <a:p>
            <a:pPr marL="342900" indent="-342900">
              <a:buAutoNum type="arabicPeriod"/>
            </a:pPr>
            <a:r>
              <a:rPr lang="ru-RU" sz="1400" dirty="0"/>
              <a:t>Президентская программа призвана помочь управленческим кадрам получить актуальные знания, погрузиться в среду единомышленников, наладить диалог между властью и бизнес-сообществом</a:t>
            </a:r>
            <a:r>
              <a:rPr lang="ru-RU" sz="1400" dirty="0" smtClean="0"/>
              <a:t>.</a:t>
            </a:r>
          </a:p>
          <a:p>
            <a:pPr marL="342900" indent="-342900">
              <a:buAutoNum type="arabicPeriod"/>
            </a:pPr>
            <a:endParaRPr lang="ru-RU" sz="1400" dirty="0"/>
          </a:p>
          <a:p>
            <a:pPr marL="342900" indent="-342900">
              <a:buFontTx/>
              <a:buAutoNum type="arabicPeriod"/>
            </a:pPr>
            <a:r>
              <a:rPr lang="ru-RU" sz="1400" dirty="0"/>
              <a:t>Главная ценность Президентской программы в том, что она оказывает сильное влияние на персональное развитие человека. В ходе подготовки специалисты получают не только новые знания, но и возможность познакомиться со многими интересными людьми. После прохождения обучения у всех слушателей есть возможность пройти стажировку на ведущих предприятиях России и в зарубежных компаниях. </a:t>
            </a:r>
          </a:p>
          <a:p>
            <a:pPr marL="342900" indent="-342900">
              <a:buFontTx/>
              <a:buAutoNum type="arabicPeriod"/>
            </a:pPr>
            <a:endParaRPr lang="ru-RU" sz="1400" dirty="0" smtClean="0"/>
          </a:p>
          <a:p>
            <a:pPr marL="342900" indent="-342900">
              <a:buFontTx/>
              <a:buAutoNum type="arabicPeriod"/>
            </a:pPr>
            <a:r>
              <a:rPr lang="ru-RU" sz="1400" dirty="0"/>
              <a:t>Обучение </a:t>
            </a:r>
            <a:r>
              <a:rPr lang="ru-RU" sz="1400" dirty="0" smtClean="0"/>
              <a:t>по Президентской программе - беспрецедентная </a:t>
            </a:r>
            <a:r>
              <a:rPr lang="ru-RU" sz="1400" dirty="0"/>
              <a:t>по соотношению «цена-качество» возможность повысить свою квалификацию на рынке образовательных </a:t>
            </a:r>
            <a:r>
              <a:rPr lang="ru-RU" sz="1400" dirty="0" smtClean="0"/>
              <a:t>услуг! Особенно </a:t>
            </a:r>
            <a:r>
              <a:rPr lang="ru-RU" sz="1400" dirty="0"/>
              <a:t>важно то обстоятельство, что большинство преподавателей совмещают практическую деятельность с преподавательской, а это подтверждает актуальность и ценность знаний и навыков, которые они </a:t>
            </a:r>
            <a:r>
              <a:rPr lang="ru-RU" sz="1400" dirty="0" smtClean="0"/>
              <a:t>дают!</a:t>
            </a:r>
          </a:p>
          <a:p>
            <a:pPr marL="342900" indent="-342900">
              <a:buFontTx/>
              <a:buAutoNum type="arabicPeriod"/>
            </a:pPr>
            <a:endParaRPr lang="ru-RU" sz="1400" dirty="0" smtClean="0"/>
          </a:p>
          <a:p>
            <a:pPr marL="342900" indent="-342900">
              <a:buFontTx/>
              <a:buAutoNum type="arabicPeriod"/>
            </a:pPr>
            <a:r>
              <a:rPr lang="ru-RU" sz="1400" dirty="0" smtClean="0"/>
              <a:t>Возможность  карьерного роста и повышения собственной капитализации на рынке труда</a:t>
            </a:r>
            <a:r>
              <a:rPr lang="ru-RU" sz="1400" dirty="0" smtClean="0"/>
              <a:t>.</a:t>
            </a:r>
          </a:p>
          <a:p>
            <a:pPr marL="342900" indent="-342900">
              <a:buFontTx/>
              <a:buAutoNum type="arabicPeriod"/>
            </a:pPr>
            <a:endParaRPr lang="ru-RU" sz="1350" dirty="0" smtClean="0"/>
          </a:p>
          <a:p>
            <a:pPr marL="342900" indent="-342900">
              <a:buFontTx/>
              <a:buAutoNum type="arabicPeriod"/>
            </a:pPr>
            <a:endParaRPr lang="ru-RU" sz="1400" dirty="0" smtClean="0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68079A8A-D06D-467D-BACD-AED51211FB44}"/>
              </a:ext>
            </a:extLst>
          </p:cNvPr>
          <p:cNvSpPr/>
          <p:nvPr/>
        </p:nvSpPr>
        <p:spPr>
          <a:xfrm>
            <a:off x="2021541" y="4744533"/>
            <a:ext cx="266740" cy="2667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>
            <a:extLst>
              <a:ext uri="{FF2B5EF4-FFF2-40B4-BE49-F238E27FC236}">
                <a16:creationId xmlns:a16="http://schemas.microsoft.com/office/drawing/2014/main" xmlns="" id="{30CE7188-B01A-4E92-AADC-08548D611DF6}"/>
              </a:ext>
            </a:extLst>
          </p:cNvPr>
          <p:cNvSpPr/>
          <p:nvPr/>
        </p:nvSpPr>
        <p:spPr>
          <a:xfrm>
            <a:off x="5863171" y="4744533"/>
            <a:ext cx="266740" cy="2667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>
            <a:extLst>
              <a:ext uri="{FF2B5EF4-FFF2-40B4-BE49-F238E27FC236}">
                <a16:creationId xmlns:a16="http://schemas.microsoft.com/office/drawing/2014/main" xmlns="" id="{288D81A6-D1E6-4F9E-A492-C16AAD530A98}"/>
              </a:ext>
            </a:extLst>
          </p:cNvPr>
          <p:cNvSpPr/>
          <p:nvPr/>
        </p:nvSpPr>
        <p:spPr>
          <a:xfrm>
            <a:off x="9704802" y="4744533"/>
            <a:ext cx="266740" cy="2667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>
            <a:extLst>
              <a:ext uri="{FF2B5EF4-FFF2-40B4-BE49-F238E27FC236}">
                <a16:creationId xmlns:a16="http://schemas.microsoft.com/office/drawing/2014/main" xmlns="" id="{92D99335-078C-459E-B812-39D684F43A2B}"/>
              </a:ext>
            </a:extLst>
          </p:cNvPr>
          <p:cNvSpPr/>
          <p:nvPr/>
        </p:nvSpPr>
        <p:spPr>
          <a:xfrm rot="5400000">
            <a:off x="11195607" y="4789617"/>
            <a:ext cx="180000" cy="180000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158FD573-5E03-4EF2-A1C0-52F9D0013365}"/>
              </a:ext>
            </a:extLst>
          </p:cNvPr>
          <p:cNvCxnSpPr>
            <a:cxnSpLocks/>
            <a:stCxn id="8" idx="4"/>
          </p:cNvCxnSpPr>
          <p:nvPr/>
        </p:nvCxnSpPr>
        <p:spPr>
          <a:xfrm>
            <a:off x="2154911" y="5011273"/>
            <a:ext cx="0" cy="321881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xmlns="" id="{B1220E61-180D-49C2-A3F6-F8FE9D2C5CED}"/>
              </a:ext>
            </a:extLst>
          </p:cNvPr>
          <p:cNvCxnSpPr>
            <a:cxnSpLocks/>
          </p:cNvCxnSpPr>
          <p:nvPr/>
        </p:nvCxnSpPr>
        <p:spPr>
          <a:xfrm>
            <a:off x="6008043" y="5011273"/>
            <a:ext cx="0" cy="321881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xmlns="" id="{52E504BA-C206-45BF-9D0A-2A6C2B804DAE}"/>
              </a:ext>
            </a:extLst>
          </p:cNvPr>
          <p:cNvCxnSpPr>
            <a:cxnSpLocks/>
          </p:cNvCxnSpPr>
          <p:nvPr/>
        </p:nvCxnSpPr>
        <p:spPr>
          <a:xfrm>
            <a:off x="9843922" y="5011273"/>
            <a:ext cx="0" cy="321881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139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83">
            <a:extLst>
              <a:ext uri="{FF2B5EF4-FFF2-40B4-BE49-F238E27FC236}">
                <a16:creationId xmlns:a16="http://schemas.microsoft.com/office/drawing/2014/main" xmlns="" id="{52758700-0D29-468B-9049-D25D9B2BAE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19" t="12944" r="34483" b="367"/>
          <a:stretch/>
        </p:blipFill>
        <p:spPr>
          <a:xfrm>
            <a:off x="9671851" y="4031581"/>
            <a:ext cx="1926700" cy="2357531"/>
          </a:xfrm>
          <a:prstGeom prst="rect">
            <a:avLst/>
          </a:prstGeom>
        </p:spPr>
      </p:pic>
      <p:pic>
        <p:nvPicPr>
          <p:cNvPr id="82" name="Рисунок 81">
            <a:extLst>
              <a:ext uri="{FF2B5EF4-FFF2-40B4-BE49-F238E27FC236}">
                <a16:creationId xmlns:a16="http://schemas.microsoft.com/office/drawing/2014/main" xmlns="" id="{D9CA5C55-C27E-4D93-936C-D38E37CC98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94" t="31702" r="25510" b="5126"/>
          <a:stretch/>
        </p:blipFill>
        <p:spPr>
          <a:xfrm>
            <a:off x="2681600" y="4036905"/>
            <a:ext cx="1951814" cy="2375998"/>
          </a:xfrm>
          <a:prstGeom prst="rect">
            <a:avLst/>
          </a:prstGeom>
        </p:spPr>
      </p:pic>
      <p:sp>
        <p:nvSpPr>
          <p:cNvPr id="5" name="object 2">
            <a:extLst>
              <a:ext uri="{FF2B5EF4-FFF2-40B4-BE49-F238E27FC236}">
                <a16:creationId xmlns:a16="http://schemas.microsoft.com/office/drawing/2014/main" xmlns="" id="{81D8B534-1969-42B2-9EA0-0F8B6A29F0BE}"/>
              </a:ext>
            </a:extLst>
          </p:cNvPr>
          <p:cNvSpPr txBox="1">
            <a:spLocks/>
          </p:cNvSpPr>
          <p:nvPr/>
        </p:nvSpPr>
        <p:spPr>
          <a:xfrm>
            <a:off x="501496" y="377511"/>
            <a:ext cx="11182504" cy="505854"/>
          </a:xfrm>
          <a:prstGeom prst="rect">
            <a:avLst/>
          </a:prstGeom>
        </p:spPr>
        <p:txBody>
          <a:bodyPr vert="horz" wrap="square" lIns="0" tIns="43762" rIns="0" bIns="0" rtlCol="0">
            <a:spAutoFit/>
          </a:bodyPr>
          <a:lstStyle>
            <a:lvl1pPr>
              <a:defRPr sz="2200" b="0" i="0">
                <a:solidFill>
                  <a:srgbClr val="564140"/>
                </a:solidFill>
                <a:latin typeface="Fira Sans"/>
                <a:ea typeface="+mj-ea"/>
                <a:cs typeface="Fira Sans"/>
              </a:defRPr>
            </a:lvl1pPr>
          </a:lstStyle>
          <a:p>
            <a:pPr marL="11516" marR="4607">
              <a:defRPr/>
            </a:pPr>
            <a:r>
              <a:rPr lang="ru-RU" sz="3000" dirty="0">
                <a:solidFill>
                  <a:schemeClr val="tx1"/>
                </a:solidFill>
                <a:latin typeface="Gramatika Medium" pitchFamily="2" charset="0"/>
                <a:ea typeface="Fira Sans" panose="020B0603050000020004" pitchFamily="34" charset="0"/>
                <a:cs typeface="Arial" panose="020B0604020202020204" pitchFamily="34" charset="0"/>
                <a:sym typeface="Gramatika Bold"/>
              </a:rPr>
              <a:t>Президентская программа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A2130858-7B13-40E7-8C72-4ED76866202F}"/>
              </a:ext>
            </a:extLst>
          </p:cNvPr>
          <p:cNvSpPr/>
          <p:nvPr/>
        </p:nvSpPr>
        <p:spPr>
          <a:xfrm>
            <a:off x="534154" y="1521060"/>
            <a:ext cx="1944000" cy="237600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190500" sx="102000" sy="102000" algn="ctr" rotWithShape="0">
              <a:prstClr val="black">
                <a:alpha val="15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12750" hangingPunct="0"/>
            <a:endParaRPr lang="ru-RU" sz="1600" kern="0">
              <a:solidFill>
                <a:srgbClr val="FFFFFF"/>
              </a:solidFill>
              <a:latin typeface="Gramatika Medium"/>
              <a:sym typeface="Gramatika Medium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E7D628CD-3C4D-4F20-A416-D06309BE68AA}"/>
              </a:ext>
            </a:extLst>
          </p:cNvPr>
          <p:cNvSpPr/>
          <p:nvPr/>
        </p:nvSpPr>
        <p:spPr>
          <a:xfrm>
            <a:off x="534154" y="4028280"/>
            <a:ext cx="1944000" cy="237600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190500" sx="102000" sy="102000" algn="ctr" rotWithShape="0">
              <a:prstClr val="black">
                <a:alpha val="15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12750" hangingPunct="0"/>
            <a:endParaRPr lang="ru-RU" sz="1600" kern="0" dirty="0">
              <a:solidFill>
                <a:srgbClr val="FFFFFF"/>
              </a:solidFill>
              <a:latin typeface="Gramatika Medium"/>
              <a:sym typeface="Gramatika Medium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EDCDFE8-41F5-4D7A-8534-D3A86C8E64AD}"/>
              </a:ext>
            </a:extLst>
          </p:cNvPr>
          <p:cNvSpPr/>
          <p:nvPr/>
        </p:nvSpPr>
        <p:spPr>
          <a:xfrm>
            <a:off x="2659809" y="1521060"/>
            <a:ext cx="1944000" cy="237600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190500" sx="102000" sy="102000" algn="ctr" rotWithShape="0">
              <a:prstClr val="black">
                <a:alpha val="15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12750" hangingPunct="0"/>
            <a:endParaRPr lang="ru-RU" sz="1600" kern="0">
              <a:solidFill>
                <a:srgbClr val="FFFFFF"/>
              </a:solidFill>
              <a:latin typeface="Gramatika Medium"/>
              <a:sym typeface="Gramatika Medium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D76F4050-A333-4666-9415-AE59F316CC94}"/>
              </a:ext>
            </a:extLst>
          </p:cNvPr>
          <p:cNvSpPr txBox="1"/>
          <p:nvPr/>
        </p:nvSpPr>
        <p:spPr>
          <a:xfrm>
            <a:off x="612894" y="2495539"/>
            <a:ext cx="1705912" cy="8617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000" dirty="0"/>
              <a:t>Руководителей высшего и среднего звена промышленных, сельскохозяйственных предприятий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934A9F63-58E5-46CA-A605-F8EEFDFCCB5F}"/>
              </a:ext>
            </a:extLst>
          </p:cNvPr>
          <p:cNvSpPr txBox="1"/>
          <p:nvPr/>
        </p:nvSpPr>
        <p:spPr>
          <a:xfrm>
            <a:off x="2738548" y="2495539"/>
            <a:ext cx="1825553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000" dirty="0"/>
              <a:t>Руководителей высшего</a:t>
            </a:r>
          </a:p>
          <a:p>
            <a:r>
              <a:rPr lang="ru-RU" sz="1000" dirty="0"/>
              <a:t>и среднего звена предприятий сферы услуг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2631491A-C544-40DB-90C7-4C259DDDA8D0}"/>
              </a:ext>
            </a:extLst>
          </p:cNvPr>
          <p:cNvSpPr txBox="1"/>
          <p:nvPr/>
        </p:nvSpPr>
        <p:spPr>
          <a:xfrm>
            <a:off x="612894" y="5127134"/>
            <a:ext cx="1853694" cy="7078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000" dirty="0"/>
              <a:t>Руководителей высшего </a:t>
            </a:r>
            <a:br>
              <a:rPr lang="ru-RU" sz="1000" dirty="0"/>
            </a:br>
            <a:r>
              <a:rPr lang="ru-RU" sz="1000" dirty="0"/>
              <a:t>и среднего звена финансовых и бюджетных организаций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DFFB3EC3-47C2-497A-A626-98DE787AF651}"/>
              </a:ext>
            </a:extLst>
          </p:cNvPr>
          <p:cNvSpPr/>
          <p:nvPr/>
        </p:nvSpPr>
        <p:spPr>
          <a:xfrm>
            <a:off x="534154" y="6222700"/>
            <a:ext cx="1944000" cy="18158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xmlns="" id="{6851AC59-4141-48EE-8BB0-082351BB067E}"/>
              </a:ext>
            </a:extLst>
          </p:cNvPr>
          <p:cNvSpPr/>
          <p:nvPr/>
        </p:nvSpPr>
        <p:spPr>
          <a:xfrm>
            <a:off x="2659809" y="3715480"/>
            <a:ext cx="1944000" cy="18158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8EEED7ED-3C50-4BFD-9B9D-5E79273D72C8}"/>
              </a:ext>
            </a:extLst>
          </p:cNvPr>
          <p:cNvSpPr/>
          <p:nvPr/>
        </p:nvSpPr>
        <p:spPr>
          <a:xfrm>
            <a:off x="534154" y="3715480"/>
            <a:ext cx="1944000" cy="18158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406340" y="1057171"/>
            <a:ext cx="13500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accent1"/>
                </a:solidFill>
                <a:latin typeface="+mj-lt"/>
              </a:rPr>
              <a:t>Участники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A784AB06-C127-4103-A435-1AF4B6E0A2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07" y="4339289"/>
            <a:ext cx="792000" cy="792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09" y="1742121"/>
            <a:ext cx="648000" cy="64800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016" y="1742121"/>
            <a:ext cx="648000" cy="648000"/>
          </a:xfrm>
          <a:prstGeom prst="rect">
            <a:avLst/>
          </a:prstGeom>
        </p:spPr>
      </p:pic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xmlns="" id="{B9C1D5D3-9F45-47AA-8A33-F054985925EA}"/>
              </a:ext>
            </a:extLst>
          </p:cNvPr>
          <p:cNvSpPr/>
          <p:nvPr/>
        </p:nvSpPr>
        <p:spPr>
          <a:xfrm>
            <a:off x="7528620" y="1521060"/>
            <a:ext cx="1944000" cy="237600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190500" sx="102000" sy="102000" algn="ctr" rotWithShape="0">
              <a:prstClr val="black">
                <a:alpha val="15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12750" hangingPunct="0"/>
            <a:endParaRPr lang="ru-RU" sz="1600" kern="0">
              <a:solidFill>
                <a:srgbClr val="FFFFFF"/>
              </a:solidFill>
              <a:latin typeface="Gramatika Medium"/>
              <a:sym typeface="Gramatika Medium"/>
            </a:endParaRP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xmlns="" id="{EC327E1B-B686-4F03-83AD-CA12D7EA34A3}"/>
              </a:ext>
            </a:extLst>
          </p:cNvPr>
          <p:cNvSpPr/>
          <p:nvPr/>
        </p:nvSpPr>
        <p:spPr>
          <a:xfrm>
            <a:off x="7528620" y="3715480"/>
            <a:ext cx="1944000" cy="18158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xmlns="" id="{F079C991-BE2B-4BBD-A655-228ECCAF8EAA}"/>
              </a:ext>
            </a:extLst>
          </p:cNvPr>
          <p:cNvSpPr/>
          <p:nvPr/>
        </p:nvSpPr>
        <p:spPr>
          <a:xfrm>
            <a:off x="5183749" y="1521060"/>
            <a:ext cx="2160000" cy="237600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190500" sx="102000" sy="102000" algn="ctr" rotWithShape="0">
              <a:prstClr val="black">
                <a:alpha val="15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12750" hangingPunct="0"/>
            <a:endParaRPr lang="ru-RU" sz="1600" kern="0">
              <a:solidFill>
                <a:srgbClr val="FFFFFF"/>
              </a:solidFill>
              <a:latin typeface="Gramatika Medium"/>
              <a:sym typeface="Gramatika Medium"/>
            </a:endParaRP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xmlns="" id="{CA3FF472-DF55-4466-B616-81E612EBD54E}"/>
              </a:ext>
            </a:extLst>
          </p:cNvPr>
          <p:cNvSpPr/>
          <p:nvPr/>
        </p:nvSpPr>
        <p:spPr>
          <a:xfrm>
            <a:off x="5183749" y="4028280"/>
            <a:ext cx="2160000" cy="237600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190500" sx="102000" sy="102000" algn="ctr" rotWithShape="0">
              <a:prstClr val="black">
                <a:alpha val="15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12750" hangingPunct="0"/>
            <a:endParaRPr lang="ru-RU" sz="1600" kern="0">
              <a:solidFill>
                <a:srgbClr val="FFFFFF"/>
              </a:solidFill>
              <a:latin typeface="Gramatika Medium"/>
              <a:sym typeface="Gramatika Medium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1E9634E6-C60D-4963-BB12-7F913EFD77C7}"/>
              </a:ext>
            </a:extLst>
          </p:cNvPr>
          <p:cNvSpPr txBox="1"/>
          <p:nvPr/>
        </p:nvSpPr>
        <p:spPr>
          <a:xfrm>
            <a:off x="5262488" y="2495539"/>
            <a:ext cx="2066553" cy="1169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000" dirty="0"/>
              <a:t>Подготовка (обучение, </a:t>
            </a:r>
            <a:br>
              <a:rPr lang="ru-RU" sz="1000" dirty="0"/>
            </a:br>
            <a:r>
              <a:rPr lang="ru-RU" sz="1000" dirty="0"/>
              <a:t>в том числе за рубежом) управленческих кадров </a:t>
            </a:r>
            <a:br>
              <a:rPr lang="ru-RU" sz="1000" dirty="0"/>
            </a:br>
            <a:r>
              <a:rPr lang="ru-RU" sz="1000" dirty="0"/>
              <a:t>по дополнительным профессиональным программам в области экономики и управления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D4F48125-C3F3-43F6-A00A-9EEEE95C3D94}"/>
              </a:ext>
            </a:extLst>
          </p:cNvPr>
          <p:cNvSpPr txBox="1"/>
          <p:nvPr/>
        </p:nvSpPr>
        <p:spPr>
          <a:xfrm>
            <a:off x="5262489" y="5127134"/>
            <a:ext cx="1917966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000" dirty="0"/>
              <a:t>Развитие межрегионального сотрудничества</a:t>
            </a:r>
          </a:p>
        </p:txBody>
      </p: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xmlns="" id="{6B4CC0CD-98BA-4D49-A23D-19BA177EE804}"/>
              </a:ext>
            </a:extLst>
          </p:cNvPr>
          <p:cNvSpPr/>
          <p:nvPr/>
        </p:nvSpPr>
        <p:spPr>
          <a:xfrm>
            <a:off x="5183749" y="6222700"/>
            <a:ext cx="2160000" cy="18158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 59">
            <a:extLst>
              <a:ext uri="{FF2B5EF4-FFF2-40B4-BE49-F238E27FC236}">
                <a16:creationId xmlns:a16="http://schemas.microsoft.com/office/drawing/2014/main" xmlns="" id="{159CF472-20EC-4D49-96E8-BA86C3C9757C}"/>
              </a:ext>
            </a:extLst>
          </p:cNvPr>
          <p:cNvSpPr/>
          <p:nvPr/>
        </p:nvSpPr>
        <p:spPr>
          <a:xfrm>
            <a:off x="5183749" y="3715480"/>
            <a:ext cx="2160000" cy="18158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1" name="Рисунок 60">
            <a:extLst>
              <a:ext uri="{FF2B5EF4-FFF2-40B4-BE49-F238E27FC236}">
                <a16:creationId xmlns:a16="http://schemas.microsoft.com/office/drawing/2014/main" xmlns="" id="{AD449868-6735-4696-9556-415B6A42957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911" y="4339289"/>
            <a:ext cx="648000" cy="648000"/>
          </a:xfrm>
          <a:prstGeom prst="rect">
            <a:avLst/>
          </a:prstGeom>
        </p:spPr>
      </p:pic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xmlns="" id="{A3BAF804-85A9-4D11-A818-F8CB259A870A}"/>
              </a:ext>
            </a:extLst>
          </p:cNvPr>
          <p:cNvSpPr/>
          <p:nvPr/>
        </p:nvSpPr>
        <p:spPr>
          <a:xfrm>
            <a:off x="7528620" y="4028279"/>
            <a:ext cx="1944000" cy="237600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190500" sx="102000" sy="102000" algn="ctr" rotWithShape="0">
              <a:prstClr val="black">
                <a:alpha val="15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12750" hangingPunct="0"/>
            <a:endParaRPr lang="ru-RU" sz="1600" kern="0">
              <a:solidFill>
                <a:srgbClr val="FFFFFF"/>
              </a:solidFill>
              <a:latin typeface="Gramatika Medium"/>
              <a:sym typeface="Gramatika Medium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776B084C-32B2-4F26-85B2-9EA59AEDD193}"/>
              </a:ext>
            </a:extLst>
          </p:cNvPr>
          <p:cNvSpPr txBox="1"/>
          <p:nvPr/>
        </p:nvSpPr>
        <p:spPr>
          <a:xfrm>
            <a:off x="7607360" y="5127134"/>
            <a:ext cx="1781478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000" dirty="0"/>
              <a:t>Вхождение в управленческую элиту российской экономики</a:t>
            </a: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xmlns="" id="{CFF7D551-35D9-4C61-B613-E15870EEF346}"/>
              </a:ext>
            </a:extLst>
          </p:cNvPr>
          <p:cNvSpPr/>
          <p:nvPr/>
        </p:nvSpPr>
        <p:spPr>
          <a:xfrm>
            <a:off x="7528620" y="6222700"/>
            <a:ext cx="1944000" cy="18158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9197AF3F-6D98-4173-950C-DE57CBB415E6}"/>
              </a:ext>
            </a:extLst>
          </p:cNvPr>
          <p:cNvSpPr txBox="1"/>
          <p:nvPr/>
        </p:nvSpPr>
        <p:spPr>
          <a:xfrm>
            <a:off x="5076668" y="1057171"/>
            <a:ext cx="536396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accent1"/>
                </a:solidFill>
                <a:latin typeface="+mj-lt"/>
              </a:rPr>
              <a:t>Основные задачи и преимущества программы</a:t>
            </a:r>
          </a:p>
        </p:txBody>
      </p:sp>
      <p:pic>
        <p:nvPicPr>
          <p:cNvPr id="67" name="Рисунок 66">
            <a:extLst>
              <a:ext uri="{FF2B5EF4-FFF2-40B4-BE49-F238E27FC236}">
                <a16:creationId xmlns:a16="http://schemas.microsoft.com/office/drawing/2014/main" xmlns="" id="{D27225C7-7F0B-4A6E-8129-C9E89DBE887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477" y="1742121"/>
            <a:ext cx="648000" cy="648000"/>
          </a:xfrm>
          <a:prstGeom prst="rect">
            <a:avLst/>
          </a:prstGeom>
        </p:spPr>
      </p:pic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xmlns="" id="{0A82EFA0-5BE0-49EE-958A-1DBB25DBBF8D}"/>
              </a:ext>
            </a:extLst>
          </p:cNvPr>
          <p:cNvSpPr/>
          <p:nvPr/>
        </p:nvSpPr>
        <p:spPr>
          <a:xfrm>
            <a:off x="9663177" y="1521060"/>
            <a:ext cx="1944000" cy="237600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190500" sx="102000" sy="102000" algn="ctr" rotWithShape="0">
              <a:prstClr val="black">
                <a:alpha val="15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12750" hangingPunct="0"/>
            <a:endParaRPr lang="ru-RU" sz="1600" kern="0">
              <a:solidFill>
                <a:srgbClr val="FFFFFF"/>
              </a:solidFill>
              <a:latin typeface="Gramatika Medium"/>
              <a:sym typeface="Gramatika Medium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34E23F31-4047-491C-8339-7218B2E56473}"/>
              </a:ext>
            </a:extLst>
          </p:cNvPr>
          <p:cNvSpPr txBox="1"/>
          <p:nvPr/>
        </p:nvSpPr>
        <p:spPr>
          <a:xfrm>
            <a:off x="7607359" y="2495539"/>
            <a:ext cx="1865261" cy="1015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000" dirty="0"/>
              <a:t>Содействие развитию управления предприятиями для повышения их конкурентоспособности </a:t>
            </a:r>
            <a:br>
              <a:rPr lang="ru-RU" sz="1000" dirty="0"/>
            </a:br>
            <a:r>
              <a:rPr lang="ru-RU" sz="1000" dirty="0"/>
              <a:t>и эффективности</a:t>
            </a:r>
          </a:p>
        </p:txBody>
      </p:sp>
      <p:sp>
        <p:nvSpPr>
          <p:cNvPr id="70" name="Прямоугольник 69">
            <a:extLst>
              <a:ext uri="{FF2B5EF4-FFF2-40B4-BE49-F238E27FC236}">
                <a16:creationId xmlns:a16="http://schemas.microsoft.com/office/drawing/2014/main" xmlns="" id="{78923415-A0E9-42D5-A9D3-F41B64A0AC16}"/>
              </a:ext>
            </a:extLst>
          </p:cNvPr>
          <p:cNvSpPr/>
          <p:nvPr/>
        </p:nvSpPr>
        <p:spPr>
          <a:xfrm>
            <a:off x="9663177" y="3715480"/>
            <a:ext cx="1944000" cy="18158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0A86C586-4E30-4072-9EFF-2D33E9066BF9}"/>
              </a:ext>
            </a:extLst>
          </p:cNvPr>
          <p:cNvSpPr txBox="1"/>
          <p:nvPr/>
        </p:nvSpPr>
        <p:spPr>
          <a:xfrm>
            <a:off x="9722182" y="2495539"/>
            <a:ext cx="1884996" cy="7078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000" dirty="0"/>
              <a:t>Возможность </a:t>
            </a:r>
            <a:br>
              <a:rPr lang="ru-RU" sz="1000" dirty="0"/>
            </a:br>
            <a:r>
              <a:rPr lang="ru-RU" sz="1000" dirty="0"/>
              <a:t>существенно улучшить свои управленческие компетенции</a:t>
            </a:r>
          </a:p>
        </p:txBody>
      </p:sp>
      <p:pic>
        <p:nvPicPr>
          <p:cNvPr id="74" name="Рисунок 73">
            <a:extLst>
              <a:ext uri="{FF2B5EF4-FFF2-40B4-BE49-F238E27FC236}">
                <a16:creationId xmlns:a16="http://schemas.microsoft.com/office/drawing/2014/main" xmlns="" id="{B2344F96-EA08-4443-B75C-411B940CF48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911" y="1742121"/>
            <a:ext cx="648000" cy="648000"/>
          </a:xfrm>
          <a:prstGeom prst="rect">
            <a:avLst/>
          </a:prstGeom>
        </p:spPr>
      </p:pic>
      <p:pic>
        <p:nvPicPr>
          <p:cNvPr id="75" name="Рисунок 74">
            <a:extLst>
              <a:ext uri="{FF2B5EF4-FFF2-40B4-BE49-F238E27FC236}">
                <a16:creationId xmlns:a16="http://schemas.microsoft.com/office/drawing/2014/main" xmlns="" id="{36194B2A-D840-40B0-9D7B-608D91EFC5A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5500" y="1742121"/>
            <a:ext cx="648000" cy="648000"/>
          </a:xfrm>
          <a:prstGeom prst="rect">
            <a:avLst/>
          </a:prstGeom>
        </p:spPr>
      </p:pic>
      <p:pic>
        <p:nvPicPr>
          <p:cNvPr id="76" name="Рисунок 75">
            <a:extLst>
              <a:ext uri="{FF2B5EF4-FFF2-40B4-BE49-F238E27FC236}">
                <a16:creationId xmlns:a16="http://schemas.microsoft.com/office/drawing/2014/main" xmlns="" id="{4B15D773-9E33-4E19-A824-059A27A15D4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477" y="4339289"/>
            <a:ext cx="648000" cy="648000"/>
          </a:xfrm>
          <a:prstGeom prst="rect">
            <a:avLst/>
          </a:prstGeom>
        </p:spPr>
      </p:pic>
      <p:pic>
        <p:nvPicPr>
          <p:cNvPr id="85" name="Изображение" descr="Изображение">
            <a:extLst>
              <a:ext uri="{FF2B5EF4-FFF2-40B4-BE49-F238E27FC236}">
                <a16:creationId xmlns:a16="http://schemas.microsoft.com/office/drawing/2014/main" xmlns="" id="{E24076D0-0A32-46BC-A1E8-09F6F14C5FFA}"/>
              </a:ext>
            </a:extLst>
          </p:cNvPr>
          <p:cNvPicPr>
            <a:picLocks/>
          </p:cNvPicPr>
          <p:nvPr/>
        </p:nvPicPr>
        <p:blipFill>
          <a:blip r:embed="rId12">
            <a:alphaModFix amt="50000"/>
          </a:blip>
          <a:srcRect l="22733" t="35195" r="22733" b="10272"/>
          <a:stretch>
            <a:fillRect/>
          </a:stretch>
        </p:blipFill>
        <p:spPr>
          <a:xfrm>
            <a:off x="2671294" y="4037478"/>
            <a:ext cx="1962119" cy="2375424"/>
          </a:xfrm>
          <a:prstGeom prst="rect">
            <a:avLst/>
          </a:prstGeom>
        </p:spPr>
      </p:pic>
      <p:pic>
        <p:nvPicPr>
          <p:cNvPr id="86" name="Изображение" descr="Изображение">
            <a:extLst>
              <a:ext uri="{FF2B5EF4-FFF2-40B4-BE49-F238E27FC236}">
                <a16:creationId xmlns:a16="http://schemas.microsoft.com/office/drawing/2014/main" xmlns="" id="{CC5F1248-1571-4E74-9C67-629B90B87DB1}"/>
              </a:ext>
            </a:extLst>
          </p:cNvPr>
          <p:cNvPicPr>
            <a:picLocks/>
          </p:cNvPicPr>
          <p:nvPr/>
        </p:nvPicPr>
        <p:blipFill>
          <a:blip r:embed="rId12">
            <a:alphaModFix amt="50000"/>
          </a:blip>
          <a:srcRect l="22733" t="35195" r="22733" b="10272"/>
          <a:stretch>
            <a:fillRect/>
          </a:stretch>
        </p:blipFill>
        <p:spPr>
          <a:xfrm>
            <a:off x="9657492" y="4027421"/>
            <a:ext cx="1949686" cy="2375424"/>
          </a:xfrm>
          <a:prstGeom prst="rect">
            <a:avLst/>
          </a:prstGeom>
        </p:spPr>
      </p:pic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xmlns="" id="{986F7F88-569A-4BDA-A583-9F443E61EB04}"/>
              </a:ext>
            </a:extLst>
          </p:cNvPr>
          <p:cNvCxnSpPr>
            <a:cxnSpLocks/>
          </p:cNvCxnSpPr>
          <p:nvPr/>
        </p:nvCxnSpPr>
        <p:spPr>
          <a:xfrm>
            <a:off x="4873925" y="1057171"/>
            <a:ext cx="0" cy="5559289"/>
          </a:xfrm>
          <a:prstGeom prst="line">
            <a:avLst/>
          </a:prstGeom>
          <a:ln w="1905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28222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Таблица 25">
            <a:extLst>
              <a:ext uri="{FF2B5EF4-FFF2-40B4-BE49-F238E27FC236}">
                <a16:creationId xmlns:a16="http://schemas.microsoft.com/office/drawing/2014/main" xmlns="" id="{1ED277B1-F116-48BD-AFD9-A63982E41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384507"/>
              </p:ext>
            </p:extLst>
          </p:nvPr>
        </p:nvGraphicFramePr>
        <p:xfrm>
          <a:off x="0" y="1153981"/>
          <a:ext cx="12192005" cy="57040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41715">
                  <a:extLst>
                    <a:ext uri="{9D8B030D-6E8A-4147-A177-3AD203B41FA5}">
                      <a16:colId xmlns:a16="http://schemas.microsoft.com/office/drawing/2014/main" xmlns="" val="2342337438"/>
                    </a:ext>
                  </a:extLst>
                </a:gridCol>
                <a:gridCol w="1741715">
                  <a:extLst>
                    <a:ext uri="{9D8B030D-6E8A-4147-A177-3AD203B41FA5}">
                      <a16:colId xmlns:a16="http://schemas.microsoft.com/office/drawing/2014/main" xmlns="" val="1203728217"/>
                    </a:ext>
                  </a:extLst>
                </a:gridCol>
                <a:gridCol w="1741715">
                  <a:extLst>
                    <a:ext uri="{9D8B030D-6E8A-4147-A177-3AD203B41FA5}">
                      <a16:colId xmlns:a16="http://schemas.microsoft.com/office/drawing/2014/main" xmlns="" val="2476829100"/>
                    </a:ext>
                  </a:extLst>
                </a:gridCol>
                <a:gridCol w="1741715">
                  <a:extLst>
                    <a:ext uri="{9D8B030D-6E8A-4147-A177-3AD203B41FA5}">
                      <a16:colId xmlns:a16="http://schemas.microsoft.com/office/drawing/2014/main" xmlns="" val="3831011273"/>
                    </a:ext>
                  </a:extLst>
                </a:gridCol>
                <a:gridCol w="1741715">
                  <a:extLst>
                    <a:ext uri="{9D8B030D-6E8A-4147-A177-3AD203B41FA5}">
                      <a16:colId xmlns:a16="http://schemas.microsoft.com/office/drawing/2014/main" xmlns="" val="1552377648"/>
                    </a:ext>
                  </a:extLst>
                </a:gridCol>
                <a:gridCol w="1741715">
                  <a:extLst>
                    <a:ext uri="{9D8B030D-6E8A-4147-A177-3AD203B41FA5}">
                      <a16:colId xmlns:a16="http://schemas.microsoft.com/office/drawing/2014/main" xmlns="" val="890456324"/>
                    </a:ext>
                  </a:extLst>
                </a:gridCol>
                <a:gridCol w="1741715">
                  <a:extLst>
                    <a:ext uri="{9D8B030D-6E8A-4147-A177-3AD203B41FA5}">
                      <a16:colId xmlns:a16="http://schemas.microsoft.com/office/drawing/2014/main" xmlns="" val="2300696337"/>
                    </a:ext>
                  </a:extLst>
                </a:gridCol>
              </a:tblGrid>
              <a:tr h="1426005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xmlns="" val="1606875259"/>
                  </a:ext>
                </a:extLst>
              </a:tr>
              <a:tr h="1426005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xmlns="" val="1604730789"/>
                  </a:ext>
                </a:extLst>
              </a:tr>
              <a:tr h="1426005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xmlns="" val="3130184557"/>
                  </a:ext>
                </a:extLst>
              </a:tr>
              <a:tr h="1426005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xmlns="" val="2425843801"/>
                  </a:ext>
                </a:extLst>
              </a:tr>
            </a:tbl>
          </a:graphicData>
        </a:graphic>
      </p:graphicFrame>
      <p:sp>
        <p:nvSpPr>
          <p:cNvPr id="24" name="object 2">
            <a:extLst>
              <a:ext uri="{FF2B5EF4-FFF2-40B4-BE49-F238E27FC236}">
                <a16:creationId xmlns:a16="http://schemas.microsoft.com/office/drawing/2014/main" xmlns="" id="{44324280-3F20-4C4C-A84D-42DDE62291ED}"/>
              </a:ext>
            </a:extLst>
          </p:cNvPr>
          <p:cNvSpPr txBox="1">
            <a:spLocks/>
          </p:cNvSpPr>
          <p:nvPr/>
        </p:nvSpPr>
        <p:spPr>
          <a:xfrm>
            <a:off x="501495" y="377511"/>
            <a:ext cx="10454052" cy="505854"/>
          </a:xfrm>
          <a:prstGeom prst="rect">
            <a:avLst/>
          </a:prstGeom>
        </p:spPr>
        <p:txBody>
          <a:bodyPr vert="horz" wrap="square" lIns="0" tIns="43762" rIns="0" bIns="0" rtlCol="0">
            <a:spAutoFit/>
          </a:bodyPr>
          <a:lstStyle>
            <a:lvl1pPr>
              <a:defRPr sz="2200" b="0" i="0">
                <a:solidFill>
                  <a:srgbClr val="564140"/>
                </a:solidFill>
                <a:latin typeface="Fira Sans"/>
                <a:ea typeface="+mj-ea"/>
                <a:cs typeface="Fira Sans"/>
              </a:defRPr>
            </a:lvl1pPr>
          </a:lstStyle>
          <a:p>
            <a:pPr marL="11516" marR="4607">
              <a:defRPr/>
            </a:pPr>
            <a:r>
              <a:rPr lang="ru-RU" sz="3000" dirty="0">
                <a:solidFill>
                  <a:schemeClr val="tx1"/>
                </a:solidFill>
                <a:latin typeface="Gramatika Medium" pitchFamily="2" charset="0"/>
                <a:ea typeface="Fira Sans" panose="020B0603050000020004" pitchFamily="34" charset="0"/>
                <a:cs typeface="Arial" panose="020B0604020202020204" pitchFamily="34" charset="0"/>
                <a:sym typeface="Gramatika Bold"/>
              </a:rPr>
              <a:t>Президентская программа рассчитана на участие в ней</a:t>
            </a:r>
          </a:p>
        </p:txBody>
      </p:sp>
      <p:sp>
        <p:nvSpPr>
          <p:cNvPr id="34" name="Прямоугольник: скругленные углы 42">
            <a:extLst>
              <a:ext uri="{FF2B5EF4-FFF2-40B4-BE49-F238E27FC236}">
                <a16:creationId xmlns:a16="http://schemas.microsoft.com/office/drawing/2014/main" xmlns="" id="{876D312A-9D93-4CB2-8235-E96B10D226E2}"/>
              </a:ext>
            </a:extLst>
          </p:cNvPr>
          <p:cNvSpPr/>
          <p:nvPr/>
        </p:nvSpPr>
        <p:spPr>
          <a:xfrm>
            <a:off x="5267779" y="1506863"/>
            <a:ext cx="6300243" cy="1337647"/>
          </a:xfrm>
          <a:prstGeom prst="roundRect">
            <a:avLst>
              <a:gd name="adj" fmla="val 13611"/>
            </a:avLst>
          </a:prstGeom>
          <a:solidFill>
            <a:schemeClr val="bg1"/>
          </a:solidFill>
          <a:ln w="190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ru-RU" sz="1100" dirty="0">
              <a:solidFill>
                <a:prstClr val="white"/>
              </a:solidFill>
              <a:latin typeface="Gilroy" panose="00000500000000000000" pitchFamily="50" charset="-52"/>
            </a:endParaRPr>
          </a:p>
        </p:txBody>
      </p:sp>
      <p:sp>
        <p:nvSpPr>
          <p:cNvPr id="35" name="Прямоугольник: скругленные углы 42">
            <a:extLst>
              <a:ext uri="{FF2B5EF4-FFF2-40B4-BE49-F238E27FC236}">
                <a16:creationId xmlns:a16="http://schemas.microsoft.com/office/drawing/2014/main" xmlns="" id="{876D312A-9D93-4CB2-8235-E96B10D226E2}"/>
              </a:ext>
            </a:extLst>
          </p:cNvPr>
          <p:cNvSpPr/>
          <p:nvPr/>
        </p:nvSpPr>
        <p:spPr>
          <a:xfrm>
            <a:off x="532510" y="1506864"/>
            <a:ext cx="4573114" cy="4892994"/>
          </a:xfrm>
          <a:prstGeom prst="roundRect">
            <a:avLst>
              <a:gd name="adj" fmla="val 4015"/>
            </a:avLst>
          </a:prstGeom>
          <a:solidFill>
            <a:schemeClr val="bg1"/>
          </a:solidFill>
          <a:ln w="190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ru-RU" sz="1100" dirty="0">
              <a:solidFill>
                <a:prstClr val="white"/>
              </a:solidFill>
              <a:latin typeface="Gilroy" panose="00000500000000000000" pitchFamily="50" charset="-52"/>
            </a:endParaRPr>
          </a:p>
        </p:txBody>
      </p:sp>
      <p:sp>
        <p:nvSpPr>
          <p:cNvPr id="37" name="Прямоугольник: скругленные углы 42">
            <a:extLst>
              <a:ext uri="{FF2B5EF4-FFF2-40B4-BE49-F238E27FC236}">
                <a16:creationId xmlns:a16="http://schemas.microsoft.com/office/drawing/2014/main" xmlns="" id="{876D312A-9D93-4CB2-8235-E96B10D226E2}"/>
              </a:ext>
            </a:extLst>
          </p:cNvPr>
          <p:cNvSpPr/>
          <p:nvPr/>
        </p:nvSpPr>
        <p:spPr>
          <a:xfrm>
            <a:off x="5267778" y="2966978"/>
            <a:ext cx="6300243" cy="1708646"/>
          </a:xfrm>
          <a:prstGeom prst="roundRect">
            <a:avLst>
              <a:gd name="adj" fmla="val 7050"/>
            </a:avLst>
          </a:prstGeom>
          <a:solidFill>
            <a:schemeClr val="bg1"/>
          </a:solidFill>
          <a:ln w="190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ru-RU" sz="1100" dirty="0">
              <a:solidFill>
                <a:prstClr val="white"/>
              </a:solidFill>
              <a:latin typeface="Gilroy" panose="00000500000000000000" pitchFamily="50" charset="-52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514335" y="1720693"/>
            <a:ext cx="575176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2732"/>
            <a:r>
              <a:rPr lang="ru-RU" sz="1200" dirty="0">
                <a:latin typeface="+mj-lt"/>
              </a:rPr>
              <a:t>Обучение специалистов в российских образовательных учреждениях ведется по двум типам образовательных программ</a:t>
            </a:r>
            <a:br>
              <a:rPr lang="ru-RU" sz="1200" dirty="0">
                <a:latin typeface="+mj-lt"/>
              </a:rPr>
            </a:br>
            <a:endParaRPr lang="ru-RU" sz="700" dirty="0"/>
          </a:p>
          <a:p>
            <a:pPr marL="171450" indent="-171450" defTabSz="412732">
              <a:buFont typeface="Arial" panose="020B0604020202020204" pitchFamily="34" charset="0"/>
              <a:buChar char="•"/>
            </a:pPr>
            <a:r>
              <a:rPr lang="ru-RU" sz="1200" dirty="0"/>
              <a:t>общий объем обучения </a:t>
            </a:r>
            <a:r>
              <a:rPr lang="ru-RU" sz="1200" dirty="0">
                <a:latin typeface="+mj-lt"/>
              </a:rPr>
              <a:t>550 академических часов</a:t>
            </a:r>
          </a:p>
          <a:p>
            <a:pPr marL="171450" indent="-171450" defTabSz="412732">
              <a:buFont typeface="Arial" panose="020B0604020202020204" pitchFamily="34" charset="0"/>
              <a:buChar char="•"/>
            </a:pPr>
            <a:r>
              <a:rPr lang="ru-RU" sz="1200" dirty="0"/>
              <a:t>длительность обучения - ориентировочно </a:t>
            </a:r>
            <a:r>
              <a:rPr lang="ru-RU" sz="1200" dirty="0">
                <a:latin typeface="+mj-lt"/>
              </a:rPr>
              <a:t>8-9 месяцев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6281188" y="3105666"/>
            <a:ext cx="5129762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2732"/>
            <a:r>
              <a:rPr lang="ru-RU" sz="1200" b="1" dirty="0" err="1">
                <a:latin typeface="+mj-lt"/>
              </a:rPr>
              <a:t>Проектно</a:t>
            </a:r>
            <a:r>
              <a:rPr lang="ru-RU" sz="1200" b="1" dirty="0">
                <a:latin typeface="+mj-lt"/>
              </a:rPr>
              <a:t> - ориентированные образовательные программы (тип А </a:t>
            </a:r>
            <a:r>
              <a:rPr lang="ru-RU" sz="1200" b="1" dirty="0" smtClean="0">
                <a:latin typeface="+mj-lt"/>
              </a:rPr>
              <a:t>– </a:t>
            </a:r>
            <a:r>
              <a:rPr lang="ru-RU" sz="1200" b="1" dirty="0" err="1" smtClean="0">
                <a:latin typeface="+mj-lt"/>
              </a:rPr>
              <a:t>advanced</a:t>
            </a:r>
            <a:r>
              <a:rPr lang="ru-RU" sz="1200" b="1" dirty="0">
                <a:latin typeface="+mj-lt"/>
              </a:rPr>
              <a:t>) </a:t>
            </a:r>
            <a:r>
              <a:rPr lang="en-US" sz="1200" dirty="0">
                <a:latin typeface="+mj-lt"/>
              </a:rPr>
              <a:t>-</a:t>
            </a:r>
            <a:r>
              <a:rPr lang="ru-RU" sz="1200" dirty="0">
                <a:latin typeface="+mj-lt"/>
              </a:rPr>
              <a:t> </a:t>
            </a:r>
            <a:r>
              <a:rPr lang="ru-RU" sz="1050" dirty="0"/>
              <a:t>предусматривают профессиональную переподготовку специалистов в рамках укрупненной группы специальностей и направлений «Экономика и управление» с ориентацией на развитие компетенций менеджера в процессе обучения, подготовки и реализации под руководством и при консультации преподавателя проекта в интересах направившей специалиста на обучение организации, реализуемого на всем протяжении образовательной программы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6DBE8DFD-9B62-4F48-A56B-BE840328B4AF}"/>
              </a:ext>
            </a:extLst>
          </p:cNvPr>
          <p:cNvSpPr txBox="1"/>
          <p:nvPr/>
        </p:nvSpPr>
        <p:spPr>
          <a:xfrm>
            <a:off x="717682" y="1720693"/>
            <a:ext cx="42926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dirty="0">
                <a:latin typeface="+mj-lt"/>
              </a:rPr>
              <a:t>На территории Нижегородской области обучение специалистов в  рамках государственного плана ведется тремя российскими образовательными организациями:</a:t>
            </a:r>
            <a:endParaRPr lang="ru-RU" sz="1100" dirty="0">
              <a:latin typeface="+mj-lt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660" y="3466738"/>
            <a:ext cx="720000" cy="720000"/>
          </a:xfrm>
          <a:prstGeom prst="rect">
            <a:avLst/>
          </a:prstGeom>
        </p:spPr>
      </p:pic>
      <p:sp>
        <p:nvSpPr>
          <p:cNvPr id="18" name="Прямоугольник: скругленные углы 42">
            <a:extLst>
              <a:ext uri="{FF2B5EF4-FFF2-40B4-BE49-F238E27FC236}">
                <a16:creationId xmlns:a16="http://schemas.microsoft.com/office/drawing/2014/main" xmlns="" id="{F9799938-C7AE-4001-B885-6A35EA4D98EB}"/>
              </a:ext>
            </a:extLst>
          </p:cNvPr>
          <p:cNvSpPr/>
          <p:nvPr/>
        </p:nvSpPr>
        <p:spPr>
          <a:xfrm>
            <a:off x="5267778" y="4842888"/>
            <a:ext cx="6300243" cy="1556972"/>
          </a:xfrm>
          <a:prstGeom prst="roundRect">
            <a:avLst>
              <a:gd name="adj" fmla="val 7050"/>
            </a:avLst>
          </a:prstGeom>
          <a:solidFill>
            <a:schemeClr val="bg1"/>
          </a:solidFill>
          <a:ln w="190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ru-RU" sz="1100" dirty="0">
              <a:solidFill>
                <a:prstClr val="white"/>
              </a:solidFill>
              <a:latin typeface="Gilroy" panose="00000500000000000000" pitchFamily="50" charset="-52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4F89103D-716D-4CE1-9DD0-790888B88D32}"/>
              </a:ext>
            </a:extLst>
          </p:cNvPr>
          <p:cNvSpPr/>
          <p:nvPr/>
        </p:nvSpPr>
        <p:spPr>
          <a:xfrm>
            <a:off x="6281188" y="4991800"/>
            <a:ext cx="5220158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2732"/>
            <a:r>
              <a:rPr lang="ru-RU" sz="1200" b="1" dirty="0">
                <a:latin typeface="+mj-lt"/>
              </a:rPr>
              <a:t>Базовые образовательные программы (тип В - </a:t>
            </a:r>
            <a:r>
              <a:rPr lang="ru-RU" sz="1200" b="1" dirty="0" err="1">
                <a:latin typeface="+mj-lt"/>
              </a:rPr>
              <a:t>basic</a:t>
            </a:r>
            <a:r>
              <a:rPr lang="ru-RU" sz="1200" b="1" dirty="0">
                <a:latin typeface="+mj-lt"/>
              </a:rPr>
              <a:t>) </a:t>
            </a:r>
            <a:r>
              <a:rPr lang="ru-RU" sz="1200" dirty="0"/>
              <a:t>- </a:t>
            </a:r>
            <a:r>
              <a:rPr lang="ru-RU" sz="1050" dirty="0"/>
              <a:t>предусматривают профессиональную переподготовку специалистов по одному из направлений в укрупненной группе специальностей и направлений «Экономика и управление»: менеджмент, маркетинг, инновационный менеджмент с ориентацией на развитие компетенций менеджера в процессе участия в аудиторных и внеаудиторных занятиях под руководством преподавателя и самостоятельного освоения учебного материала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A8F181A-E795-469B-9DD0-FA98CFBD51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660" y="5262556"/>
            <a:ext cx="720000" cy="720000"/>
          </a:xfrm>
          <a:prstGeom prst="rect">
            <a:avLst/>
          </a:prstGeom>
        </p:spPr>
      </p:pic>
      <p:sp>
        <p:nvSpPr>
          <p:cNvPr id="31" name="Текст 4">
            <a:extLst>
              <a:ext uri="{FF2B5EF4-FFF2-40B4-BE49-F238E27FC236}">
                <a16:creationId xmlns:a16="http://schemas.microsoft.com/office/drawing/2014/main" xmlns="" id="{C1594A6B-C83D-4885-8A91-735CA227AF82}"/>
              </a:ext>
            </a:extLst>
          </p:cNvPr>
          <p:cNvSpPr txBox="1">
            <a:spLocks/>
          </p:cNvSpPr>
          <p:nvPr/>
        </p:nvSpPr>
        <p:spPr>
          <a:xfrm>
            <a:off x="819396" y="3050067"/>
            <a:ext cx="4292692" cy="909811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900" dirty="0">
                <a:solidFill>
                  <a:schemeClr val="tx1"/>
                </a:solidFill>
              </a:rPr>
              <a:t>Федеральное государственное автономное образовательное учреждение высшего образования </a:t>
            </a:r>
            <a:r>
              <a:rPr lang="ru-RU" sz="900" dirty="0">
                <a:solidFill>
                  <a:schemeClr val="tx1"/>
                </a:solidFill>
                <a:latin typeface="+mj-lt"/>
              </a:rPr>
              <a:t>«Национальный исследовательский университет «Высшая школа экономики»</a:t>
            </a:r>
          </a:p>
        </p:txBody>
      </p:sp>
      <p:sp>
        <p:nvSpPr>
          <p:cNvPr id="38" name="Текст 4">
            <a:extLst>
              <a:ext uri="{FF2B5EF4-FFF2-40B4-BE49-F238E27FC236}">
                <a16:creationId xmlns:a16="http://schemas.microsoft.com/office/drawing/2014/main" xmlns="" id="{02E4A998-23D8-4569-8D11-9C342D92B2CB}"/>
              </a:ext>
            </a:extLst>
          </p:cNvPr>
          <p:cNvSpPr txBox="1">
            <a:spLocks/>
          </p:cNvSpPr>
          <p:nvPr/>
        </p:nvSpPr>
        <p:spPr>
          <a:xfrm>
            <a:off x="819396" y="4273048"/>
            <a:ext cx="3981232" cy="909811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900" dirty="0">
                <a:solidFill>
                  <a:schemeClr val="tx1"/>
                </a:solidFill>
              </a:rPr>
              <a:t>Федеральное государственное бюджетное образовательное учреждение высшего образования </a:t>
            </a:r>
            <a:r>
              <a:rPr lang="ru-RU" sz="900" dirty="0">
                <a:solidFill>
                  <a:schemeClr val="tx1"/>
                </a:solidFill>
                <a:latin typeface="+mj-lt"/>
              </a:rPr>
              <a:t>«Нижегородский государственный архитектурно-строительный университет»</a:t>
            </a:r>
          </a:p>
        </p:txBody>
      </p:sp>
      <p:sp>
        <p:nvSpPr>
          <p:cNvPr id="49" name="Текст 4">
            <a:extLst>
              <a:ext uri="{FF2B5EF4-FFF2-40B4-BE49-F238E27FC236}">
                <a16:creationId xmlns:a16="http://schemas.microsoft.com/office/drawing/2014/main" xmlns="" id="{9520D305-2F92-4338-9300-C27BC890738E}"/>
              </a:ext>
            </a:extLst>
          </p:cNvPr>
          <p:cNvSpPr txBox="1">
            <a:spLocks/>
          </p:cNvSpPr>
          <p:nvPr/>
        </p:nvSpPr>
        <p:spPr>
          <a:xfrm>
            <a:off x="819396" y="5648250"/>
            <a:ext cx="4292692" cy="909811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900" dirty="0">
                <a:solidFill>
                  <a:schemeClr val="tx1"/>
                </a:solidFill>
              </a:rPr>
              <a:t>Федеральное государственное бюджетное образовательное учреждение высшего  образования </a:t>
            </a:r>
            <a:r>
              <a:rPr lang="ru-RU" sz="900" dirty="0">
                <a:solidFill>
                  <a:schemeClr val="tx1"/>
                </a:solidFill>
                <a:latin typeface="+mj-lt"/>
              </a:rPr>
              <a:t>«Нижегородский государственный технический университет им. </a:t>
            </a:r>
            <a:r>
              <a:rPr lang="ru-RU" sz="900" dirty="0" err="1" smtClean="0">
                <a:solidFill>
                  <a:schemeClr val="tx1"/>
                </a:solidFill>
                <a:latin typeface="+mj-lt"/>
              </a:rPr>
              <a:t>Р.Е.Алексеева</a:t>
            </a:r>
            <a:r>
              <a:rPr lang="ru-RU" sz="900" dirty="0">
                <a:solidFill>
                  <a:schemeClr val="tx1"/>
                </a:solidFill>
                <a:latin typeface="+mj-lt"/>
              </a:rPr>
              <a:t>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4918ECB-7C51-4872-889D-331671CB42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66" y="3758213"/>
            <a:ext cx="1552755" cy="45738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4F25B38B-0507-4A93-8638-9CB35BBC714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03" y="4956295"/>
            <a:ext cx="1369884" cy="71640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87889BC0-859A-44B6-A71B-D2AFD0340AB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96" y="2630881"/>
            <a:ext cx="2397642" cy="32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17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">
            <a:extLst>
              <a:ext uri="{FF2B5EF4-FFF2-40B4-BE49-F238E27FC236}">
                <a16:creationId xmlns:a16="http://schemas.microsoft.com/office/drawing/2014/main" xmlns="" id="{44324280-3F20-4C4C-A84D-42DDE62291ED}"/>
              </a:ext>
            </a:extLst>
          </p:cNvPr>
          <p:cNvSpPr txBox="1">
            <a:spLocks/>
          </p:cNvSpPr>
          <p:nvPr/>
        </p:nvSpPr>
        <p:spPr>
          <a:xfrm>
            <a:off x="501496" y="377511"/>
            <a:ext cx="5338587" cy="967519"/>
          </a:xfrm>
          <a:prstGeom prst="rect">
            <a:avLst/>
          </a:prstGeom>
        </p:spPr>
        <p:txBody>
          <a:bodyPr vert="horz" wrap="square" lIns="0" tIns="43762" rIns="0" bIns="0" rtlCol="0">
            <a:spAutoFit/>
          </a:bodyPr>
          <a:lstStyle>
            <a:lvl1pPr>
              <a:defRPr sz="2200" b="0" i="0">
                <a:solidFill>
                  <a:srgbClr val="564140"/>
                </a:solidFill>
                <a:latin typeface="Fira Sans"/>
                <a:ea typeface="+mj-ea"/>
                <a:cs typeface="Fira Sans"/>
              </a:defRPr>
            </a:lvl1pPr>
          </a:lstStyle>
          <a:p>
            <a:pPr marL="11516" marR="4607">
              <a:defRPr/>
            </a:pPr>
            <a:r>
              <a:rPr lang="ru-RU" sz="3000" dirty="0">
                <a:solidFill>
                  <a:schemeClr val="tx1"/>
                </a:solidFill>
                <a:latin typeface="Gramatika Medium" pitchFamily="2" charset="0"/>
                <a:ea typeface="Fira Sans" panose="020B0603050000020004" pitchFamily="34" charset="0"/>
                <a:cs typeface="Arial" panose="020B0604020202020204" pitchFamily="34" charset="0"/>
                <a:sym typeface="Gramatika Bold"/>
              </a:rPr>
              <a:t>Особенности Президентской программы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2B452B2-915E-46C9-9CCA-FD78255636CA}"/>
              </a:ext>
            </a:extLst>
          </p:cNvPr>
          <p:cNvSpPr txBox="1"/>
          <p:nvPr/>
        </p:nvSpPr>
        <p:spPr>
          <a:xfrm>
            <a:off x="501496" y="5606365"/>
            <a:ext cx="4294792" cy="7437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r>
              <a:rPr lang="ru-RU" sz="1200" dirty="0">
                <a:solidFill>
                  <a:schemeClr val="bg2">
                    <a:lumMod val="50000"/>
                  </a:schemeClr>
                </a:solidFill>
              </a:rPr>
              <a:t>Более подробно с условиями участия в программе и учебными планами ВУЗов можно ознакомиться на сайте</a:t>
            </a:r>
            <a:br>
              <a:rPr lang="ru-RU" sz="12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5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5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1600" dirty="0">
                <a:solidFill>
                  <a:schemeClr val="bg2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.</a:t>
            </a:r>
            <a:r>
              <a:rPr lang="en-US" sz="1600" dirty="0" err="1">
                <a:solidFill>
                  <a:schemeClr val="bg2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nrrc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.</a:t>
            </a:r>
            <a:r>
              <a:rPr lang="en-US" sz="1600" dirty="0" err="1">
                <a:solidFill>
                  <a:schemeClr val="bg2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ru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ru-RU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9" name="Изображение" descr="Изображение">
            <a:extLst>
              <a:ext uri="{FF2B5EF4-FFF2-40B4-BE49-F238E27FC236}">
                <a16:creationId xmlns:a16="http://schemas.microsoft.com/office/drawing/2014/main" xmlns="" id="{7030E46F-F12B-4429-9B83-CCD1D8DB120F}"/>
              </a:ext>
            </a:extLst>
          </p:cNvPr>
          <p:cNvPicPr>
            <a:picLocks/>
          </p:cNvPicPr>
          <p:nvPr/>
        </p:nvPicPr>
        <p:blipFill>
          <a:blip r:embed="rId3">
            <a:alphaModFix amt="50000"/>
          </a:blip>
          <a:srcRect l="22733" t="35195" r="22733" b="10272"/>
          <a:stretch>
            <a:fillRect/>
          </a:stretch>
        </p:blipFill>
        <p:spPr>
          <a:xfrm>
            <a:off x="7499666" y="3259434"/>
            <a:ext cx="4692334" cy="3658951"/>
          </a:xfrm>
          <a:prstGeom prst="rect">
            <a:avLst/>
          </a:prstGeom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52DF710C-EDD3-4D50-BF50-D1BE275149E5}"/>
              </a:ext>
            </a:extLst>
          </p:cNvPr>
          <p:cNvSpPr/>
          <p:nvPr/>
        </p:nvSpPr>
        <p:spPr>
          <a:xfrm>
            <a:off x="7499666" y="-1190"/>
            <a:ext cx="4692333" cy="3429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kul1.pdf" descr="kul1.pdf">
            <a:extLst>
              <a:ext uri="{FF2B5EF4-FFF2-40B4-BE49-F238E27FC236}">
                <a16:creationId xmlns:a16="http://schemas.microsoft.com/office/drawing/2014/main" xmlns="" id="{E56C0F03-716D-48C7-8073-709BF607A22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418" b="3800"/>
          <a:stretch>
            <a:fillRect/>
          </a:stretch>
        </p:blipFill>
        <p:spPr>
          <a:xfrm>
            <a:off x="7499665" y="86264"/>
            <a:ext cx="3173844" cy="3337066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FBBAD19-5006-44B1-A930-4A9C54D943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083" y="5410154"/>
            <a:ext cx="1136217" cy="1136217"/>
          </a:xfrm>
          <a:prstGeom prst="rect">
            <a:avLst/>
          </a:prstGeom>
        </p:spPr>
      </p:pic>
      <p:sp>
        <p:nvSpPr>
          <p:cNvPr id="10" name="Текст 4">
            <a:extLst>
              <a:ext uri="{FF2B5EF4-FFF2-40B4-BE49-F238E27FC236}">
                <a16:creationId xmlns:a16="http://schemas.microsoft.com/office/drawing/2014/main" xmlns="" id="{76979310-6094-45DD-B7CA-0DF6C98AA143}"/>
              </a:ext>
            </a:extLst>
          </p:cNvPr>
          <p:cNvSpPr txBox="1">
            <a:spLocks/>
          </p:cNvSpPr>
          <p:nvPr/>
        </p:nvSpPr>
        <p:spPr>
          <a:xfrm>
            <a:off x="1668020" y="1715700"/>
            <a:ext cx="5543663" cy="8547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+mn-cs"/>
              </a:rPr>
              <a:t>Подготовка под руководством преподавателей ВУЗов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+mn-cs"/>
              </a:rPr>
              <a:t/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+mn-cs"/>
              </a:rPr>
              <a:t>или бизнес-консультантов проекта, направленного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+mn-cs"/>
              </a:rPr>
              <a:t/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+mn-cs"/>
              </a:rPr>
              <a:t>на решение конкретных управленческих проблем, возникающих  на рабочем месте (предприятии)</a:t>
            </a: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xmlns="" id="{E2E6A590-A25F-4599-9378-B83B00A8BF2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37" y="1807451"/>
            <a:ext cx="792000" cy="79200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5703ED11-509E-4009-A5AC-38126382D888}"/>
              </a:ext>
            </a:extLst>
          </p:cNvPr>
          <p:cNvSpPr txBox="1"/>
          <p:nvPr/>
        </p:nvSpPr>
        <p:spPr>
          <a:xfrm>
            <a:off x="1664052" y="2921648"/>
            <a:ext cx="4965690" cy="10849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+mn-cs"/>
              </a:rPr>
              <a:t>Проведение семинаров-практикумов, проводимых </a:t>
            </a:r>
            <a:b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+mn-cs"/>
              </a:rPr>
              <a:t>на передовых предприятиях Нижегородской области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+mn-cs"/>
              </a:rPr>
              <a:t/>
            </a:r>
            <a:b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ru-RU" sz="5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+mn-cs"/>
              </a:rPr>
              <a:t/>
            </a:r>
            <a:br>
              <a:rPr kumimoji="0" lang="ru-RU" sz="5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lang="ru-RU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Тематика семинаров: </a:t>
            </a:r>
            <a:r>
              <a:rPr lang="ru-RU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управление персоналом, управление проектами, управление организационными изменениями, управление качеством, реструктуризация, инвестиционная политика, инновации</a:t>
            </a:r>
            <a:endParaRPr lang="ru-RU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7" name="Рисунок 36">
            <a:extLst>
              <a:ext uri="{FF2B5EF4-FFF2-40B4-BE49-F238E27FC236}">
                <a16:creationId xmlns:a16="http://schemas.microsoft.com/office/drawing/2014/main" xmlns="" id="{5E4A05D3-D8DF-4EA1-9253-44038755CBF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37" y="3033479"/>
            <a:ext cx="792000" cy="79200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FCE27D56-383B-4C37-98C0-D3CB1BFA1336}"/>
              </a:ext>
            </a:extLst>
          </p:cNvPr>
          <p:cNvSpPr txBox="1"/>
          <p:nvPr/>
        </p:nvSpPr>
        <p:spPr>
          <a:xfrm>
            <a:off x="1668020" y="4525100"/>
            <a:ext cx="36754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+mn-cs"/>
              </a:rPr>
              <a:t>Преобладание активных форм обучения</a:t>
            </a:r>
          </a:p>
        </p:txBody>
      </p:sp>
      <p:pic>
        <p:nvPicPr>
          <p:cNvPr id="44" name="Рисунок 43">
            <a:extLst>
              <a:ext uri="{FF2B5EF4-FFF2-40B4-BE49-F238E27FC236}">
                <a16:creationId xmlns:a16="http://schemas.microsoft.com/office/drawing/2014/main" xmlns="" id="{0AD4BE93-1409-431C-AB81-9D5B62C8EAF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85" y="4259268"/>
            <a:ext cx="808905" cy="80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60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Таблица 25">
            <a:extLst>
              <a:ext uri="{FF2B5EF4-FFF2-40B4-BE49-F238E27FC236}">
                <a16:creationId xmlns:a16="http://schemas.microsoft.com/office/drawing/2014/main" xmlns="" id="{D39DB43F-3511-4BCA-B190-1F6DC453E8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612017"/>
              </p:ext>
            </p:extLst>
          </p:nvPr>
        </p:nvGraphicFramePr>
        <p:xfrm>
          <a:off x="7682227" y="-1"/>
          <a:ext cx="4509778" cy="6858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44254">
                  <a:extLst>
                    <a:ext uri="{9D8B030D-6E8A-4147-A177-3AD203B41FA5}">
                      <a16:colId xmlns:a16="http://schemas.microsoft.com/office/drawing/2014/main" xmlns="" val="2342337438"/>
                    </a:ext>
                  </a:extLst>
                </a:gridCol>
                <a:gridCol w="644254">
                  <a:extLst>
                    <a:ext uri="{9D8B030D-6E8A-4147-A177-3AD203B41FA5}">
                      <a16:colId xmlns:a16="http://schemas.microsoft.com/office/drawing/2014/main" xmlns="" val="1203728217"/>
                    </a:ext>
                  </a:extLst>
                </a:gridCol>
                <a:gridCol w="644254">
                  <a:extLst>
                    <a:ext uri="{9D8B030D-6E8A-4147-A177-3AD203B41FA5}">
                      <a16:colId xmlns:a16="http://schemas.microsoft.com/office/drawing/2014/main" xmlns="" val="2476829100"/>
                    </a:ext>
                  </a:extLst>
                </a:gridCol>
                <a:gridCol w="644254">
                  <a:extLst>
                    <a:ext uri="{9D8B030D-6E8A-4147-A177-3AD203B41FA5}">
                      <a16:colId xmlns:a16="http://schemas.microsoft.com/office/drawing/2014/main" xmlns="" val="3831011273"/>
                    </a:ext>
                  </a:extLst>
                </a:gridCol>
                <a:gridCol w="644254">
                  <a:extLst>
                    <a:ext uri="{9D8B030D-6E8A-4147-A177-3AD203B41FA5}">
                      <a16:colId xmlns:a16="http://schemas.microsoft.com/office/drawing/2014/main" xmlns="" val="1552377648"/>
                    </a:ext>
                  </a:extLst>
                </a:gridCol>
                <a:gridCol w="644254">
                  <a:extLst>
                    <a:ext uri="{9D8B030D-6E8A-4147-A177-3AD203B41FA5}">
                      <a16:colId xmlns:a16="http://schemas.microsoft.com/office/drawing/2014/main" xmlns="" val="890456324"/>
                    </a:ext>
                  </a:extLst>
                </a:gridCol>
                <a:gridCol w="644254">
                  <a:extLst>
                    <a:ext uri="{9D8B030D-6E8A-4147-A177-3AD203B41FA5}">
                      <a16:colId xmlns:a16="http://schemas.microsoft.com/office/drawing/2014/main" xmlns="" val="2300696337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xmlns="" val="1606875259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xmlns="" val="1604730789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xmlns="" val="3130184557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xmlns="" val="2425843801"/>
                  </a:ext>
                </a:extLst>
              </a:tr>
            </a:tbl>
          </a:graphicData>
        </a:graphic>
      </p:graphicFrame>
      <p:sp>
        <p:nvSpPr>
          <p:cNvPr id="85" name="Прямоугольник: скругленные углы 42">
            <a:extLst>
              <a:ext uri="{FF2B5EF4-FFF2-40B4-BE49-F238E27FC236}">
                <a16:creationId xmlns:a16="http://schemas.microsoft.com/office/drawing/2014/main" xmlns="" id="{EA0C728C-5927-43CD-9209-70B03FBB4CE4}"/>
              </a:ext>
            </a:extLst>
          </p:cNvPr>
          <p:cNvSpPr/>
          <p:nvPr/>
        </p:nvSpPr>
        <p:spPr>
          <a:xfrm>
            <a:off x="8358945" y="1371600"/>
            <a:ext cx="3240000" cy="4865299"/>
          </a:xfrm>
          <a:prstGeom prst="roundRect">
            <a:avLst>
              <a:gd name="adj" fmla="val 7050"/>
            </a:avLst>
          </a:prstGeom>
          <a:solidFill>
            <a:schemeClr val="bg1"/>
          </a:solidFill>
          <a:ln w="190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ru-RU" sz="1100" dirty="0">
              <a:solidFill>
                <a:prstClr val="white"/>
              </a:solidFill>
              <a:latin typeface="Gilroy" panose="00000500000000000000" pitchFamily="50" charset="-52"/>
            </a:endParaRPr>
          </a:p>
        </p:txBody>
      </p:sp>
      <p:grpSp>
        <p:nvGrpSpPr>
          <p:cNvPr id="75" name="Группа 74">
            <a:extLst>
              <a:ext uri="{FF2B5EF4-FFF2-40B4-BE49-F238E27FC236}">
                <a16:creationId xmlns:a16="http://schemas.microsoft.com/office/drawing/2014/main" xmlns="" id="{F9C29A9B-E1BC-4D41-BD56-97F91691C586}"/>
              </a:ext>
            </a:extLst>
          </p:cNvPr>
          <p:cNvGrpSpPr/>
          <p:nvPr/>
        </p:nvGrpSpPr>
        <p:grpSpPr>
          <a:xfrm>
            <a:off x="490569" y="2432650"/>
            <a:ext cx="3466707" cy="3804249"/>
            <a:chOff x="516937" y="1365785"/>
            <a:chExt cx="2160000" cy="2376000"/>
          </a:xfrm>
        </p:grpSpPr>
        <p:sp>
          <p:nvSpPr>
            <p:cNvPr id="76" name="Прямоугольник 75">
              <a:extLst>
                <a:ext uri="{FF2B5EF4-FFF2-40B4-BE49-F238E27FC236}">
                  <a16:creationId xmlns:a16="http://schemas.microsoft.com/office/drawing/2014/main" xmlns="" id="{A8728265-08DD-4853-9BA1-5D4CF81B2F5C}"/>
                </a:ext>
              </a:extLst>
            </p:cNvPr>
            <p:cNvSpPr/>
            <p:nvPr/>
          </p:nvSpPr>
          <p:spPr>
            <a:xfrm>
              <a:off x="516937" y="1365785"/>
              <a:ext cx="2160000" cy="2376000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>
              <a:outerShdw blurRad="190500" sx="102000" sy="102000" algn="ctr" rotWithShape="0">
                <a:prstClr val="black">
                  <a:alpha val="15000"/>
                </a:prst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algn="ctr" defTabSz="412750" hangingPunct="0"/>
              <a:endParaRPr lang="ru-RU" sz="1600" kern="0">
                <a:solidFill>
                  <a:srgbClr val="FFFFFF"/>
                </a:solidFill>
                <a:latin typeface="Gramatika Medium"/>
                <a:sym typeface="Gramatika Medium"/>
              </a:endParaRPr>
            </a:p>
          </p:txBody>
        </p:sp>
        <p:sp>
          <p:nvSpPr>
            <p:cNvPr id="77" name="Прямоугольник 76">
              <a:extLst>
                <a:ext uri="{FF2B5EF4-FFF2-40B4-BE49-F238E27FC236}">
                  <a16:creationId xmlns:a16="http://schemas.microsoft.com/office/drawing/2014/main" xmlns="" id="{0A5D7A5A-A482-46CF-962A-5EDB87D61C66}"/>
                </a:ext>
              </a:extLst>
            </p:cNvPr>
            <p:cNvSpPr/>
            <p:nvPr/>
          </p:nvSpPr>
          <p:spPr>
            <a:xfrm>
              <a:off x="516937" y="3560205"/>
              <a:ext cx="2160000" cy="1815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78" name="Группа 77">
            <a:extLst>
              <a:ext uri="{FF2B5EF4-FFF2-40B4-BE49-F238E27FC236}">
                <a16:creationId xmlns:a16="http://schemas.microsoft.com/office/drawing/2014/main" xmlns="" id="{CD0FFB23-67D3-428B-A167-22DA66AB51CB}"/>
              </a:ext>
            </a:extLst>
          </p:cNvPr>
          <p:cNvGrpSpPr/>
          <p:nvPr/>
        </p:nvGrpSpPr>
        <p:grpSpPr>
          <a:xfrm>
            <a:off x="4215520" y="2432651"/>
            <a:ext cx="3466707" cy="3804248"/>
            <a:chOff x="516937" y="1365785"/>
            <a:chExt cx="2160000" cy="2376000"/>
          </a:xfrm>
        </p:grpSpPr>
        <p:sp>
          <p:nvSpPr>
            <p:cNvPr id="79" name="Прямоугольник 78">
              <a:extLst>
                <a:ext uri="{FF2B5EF4-FFF2-40B4-BE49-F238E27FC236}">
                  <a16:creationId xmlns:a16="http://schemas.microsoft.com/office/drawing/2014/main" xmlns="" id="{B5C5208C-CFDA-4B71-8E7C-CFF41C1680BA}"/>
                </a:ext>
              </a:extLst>
            </p:cNvPr>
            <p:cNvSpPr/>
            <p:nvPr/>
          </p:nvSpPr>
          <p:spPr>
            <a:xfrm>
              <a:off x="516937" y="1365785"/>
              <a:ext cx="2160000" cy="2376000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>
              <a:outerShdw blurRad="190500" sx="102000" sy="102000" algn="ctr" rotWithShape="0">
                <a:prstClr val="black">
                  <a:alpha val="15000"/>
                </a:prst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algn="ctr" defTabSz="412750" hangingPunct="0"/>
              <a:endParaRPr lang="ru-RU" sz="1600" kern="0">
                <a:solidFill>
                  <a:srgbClr val="FFFFFF"/>
                </a:solidFill>
                <a:latin typeface="Gramatika Medium"/>
                <a:sym typeface="Gramatika Medium"/>
              </a:endParaRPr>
            </a:p>
          </p:txBody>
        </p:sp>
        <p:sp>
          <p:nvSpPr>
            <p:cNvPr id="80" name="Прямоугольник 79">
              <a:extLst>
                <a:ext uri="{FF2B5EF4-FFF2-40B4-BE49-F238E27FC236}">
                  <a16:creationId xmlns:a16="http://schemas.microsoft.com/office/drawing/2014/main" xmlns="" id="{130F6AB1-1242-4279-9E3D-89B80875A4BE}"/>
                </a:ext>
              </a:extLst>
            </p:cNvPr>
            <p:cNvSpPr/>
            <p:nvPr/>
          </p:nvSpPr>
          <p:spPr>
            <a:xfrm>
              <a:off x="516937" y="3560205"/>
              <a:ext cx="2160000" cy="1815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4" name="object 2">
            <a:extLst>
              <a:ext uri="{FF2B5EF4-FFF2-40B4-BE49-F238E27FC236}">
                <a16:creationId xmlns:a16="http://schemas.microsoft.com/office/drawing/2014/main" xmlns="" id="{44324280-3F20-4C4C-A84D-42DDE62291ED}"/>
              </a:ext>
            </a:extLst>
          </p:cNvPr>
          <p:cNvSpPr txBox="1">
            <a:spLocks/>
          </p:cNvSpPr>
          <p:nvPr/>
        </p:nvSpPr>
        <p:spPr>
          <a:xfrm>
            <a:off x="490569" y="377511"/>
            <a:ext cx="7543608" cy="505854"/>
          </a:xfrm>
          <a:prstGeom prst="rect">
            <a:avLst/>
          </a:prstGeom>
        </p:spPr>
        <p:txBody>
          <a:bodyPr vert="horz" wrap="square" lIns="0" tIns="43762" rIns="0" bIns="0" rtlCol="0">
            <a:spAutoFit/>
          </a:bodyPr>
          <a:lstStyle>
            <a:lvl1pPr>
              <a:defRPr sz="2200" b="0" i="0">
                <a:solidFill>
                  <a:srgbClr val="564140"/>
                </a:solidFill>
                <a:latin typeface="Fira Sans"/>
                <a:ea typeface="+mj-ea"/>
                <a:cs typeface="Fira Sans"/>
              </a:defRPr>
            </a:lvl1pPr>
          </a:lstStyle>
          <a:p>
            <a:pPr marL="11516" marR="4607">
              <a:defRPr/>
            </a:pPr>
            <a:r>
              <a:rPr lang="ru-RU" sz="3000" dirty="0">
                <a:solidFill>
                  <a:schemeClr val="tx1"/>
                </a:solidFill>
                <a:latin typeface="Gramatika Medium" pitchFamily="2" charset="0"/>
                <a:ea typeface="Fira Sans" panose="020B0603050000020004" pitchFamily="34" charset="0"/>
                <a:cs typeface="Arial" panose="020B0604020202020204" pitchFamily="34" charset="0"/>
                <a:sym typeface="Gramatika Bold"/>
              </a:rPr>
              <a:t>Финансирование программы</a:t>
            </a:r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xmlns="" id="{4F2B5462-F929-4D83-982D-0292BA291421}"/>
              </a:ext>
            </a:extLst>
          </p:cNvPr>
          <p:cNvSpPr/>
          <p:nvPr/>
        </p:nvSpPr>
        <p:spPr>
          <a:xfrm>
            <a:off x="781399" y="3768059"/>
            <a:ext cx="3001271" cy="661720"/>
          </a:xfrm>
          <a:prstGeom prst="rect">
            <a:avLst/>
          </a:prstGeom>
        </p:spPr>
        <p:txBody>
          <a:bodyPr wrap="square" lIns="45720" tIns="22860" rIns="45720" bIns="22860">
            <a:spAutoFit/>
          </a:bodyPr>
          <a:lstStyle/>
          <a:p>
            <a:r>
              <a:rPr lang="ru-RU" sz="4000" dirty="0">
                <a:solidFill>
                  <a:schemeClr val="accent6"/>
                </a:solidFill>
                <a:latin typeface="Gramatika Medium" pitchFamily="2" charset="0"/>
              </a:rPr>
              <a:t>60 000</a:t>
            </a:r>
            <a:r>
              <a:rPr lang="ru-RU" sz="2800" dirty="0">
                <a:solidFill>
                  <a:schemeClr val="accent6"/>
                </a:solidFill>
                <a:latin typeface="Gramatika Medium" pitchFamily="2" charset="0"/>
                <a:ea typeface="Calibri" panose="020F0502020204030204" pitchFamily="34" charset="0"/>
              </a:rPr>
              <a:t> </a:t>
            </a:r>
            <a:r>
              <a:rPr lang="ru-RU" sz="1200" dirty="0">
                <a:solidFill>
                  <a:schemeClr val="accent6"/>
                </a:solidFill>
                <a:latin typeface="Gramatika Medium" pitchFamily="2" charset="0"/>
                <a:ea typeface="Calibri" panose="020F0502020204030204" pitchFamily="34" charset="0"/>
              </a:rPr>
              <a:t>руб.</a:t>
            </a:r>
            <a:endParaRPr lang="ru-RU" sz="1000" i="1" dirty="0">
              <a:latin typeface="Gramatika Light" panose="00000400000000000000" pitchFamily="50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418588EB-6B00-4364-B7A8-82F8E6D45AB4}"/>
              </a:ext>
            </a:extLst>
          </p:cNvPr>
          <p:cNvSpPr txBox="1"/>
          <p:nvPr/>
        </p:nvSpPr>
        <p:spPr>
          <a:xfrm>
            <a:off x="705199" y="4830000"/>
            <a:ext cx="24218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6"/>
                </a:solidFill>
                <a:latin typeface="Gramatika Medium" pitchFamily="2" charset="0"/>
              </a:rPr>
              <a:t>20 400 </a:t>
            </a:r>
            <a:r>
              <a:rPr lang="ru-RU" sz="1000" dirty="0">
                <a:solidFill>
                  <a:schemeClr val="accent6"/>
                </a:solidFill>
                <a:latin typeface="Gramatika Medium" pitchFamily="2" charset="0"/>
                <a:ea typeface="Calibri" panose="020F0502020204030204" pitchFamily="34" charset="0"/>
              </a:rPr>
              <a:t>руб.</a:t>
            </a:r>
            <a:endParaRPr lang="ru-RU" sz="12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10BA161C-0B46-45F1-A333-7B63F64C8C04}"/>
              </a:ext>
            </a:extLst>
          </p:cNvPr>
          <p:cNvSpPr txBox="1"/>
          <p:nvPr/>
        </p:nvSpPr>
        <p:spPr>
          <a:xfrm>
            <a:off x="705199" y="4403176"/>
            <a:ext cx="26806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dirty="0">
                <a:latin typeface="Gramatika Light" pitchFamily="2" charset="0"/>
                <a:ea typeface="Calibri" panose="020F0502020204030204" pitchFamily="34" charset="0"/>
              </a:rPr>
              <a:t>из них средства специалиста</a:t>
            </a:r>
            <a:br>
              <a:rPr lang="ru-RU" sz="1200" dirty="0">
                <a:latin typeface="Gramatika Light" pitchFamily="2" charset="0"/>
                <a:ea typeface="Calibri" panose="020F0502020204030204" pitchFamily="34" charset="0"/>
              </a:rPr>
            </a:br>
            <a:r>
              <a:rPr lang="ru-RU" sz="1200" dirty="0">
                <a:latin typeface="Gramatika Light" pitchFamily="2" charset="0"/>
                <a:ea typeface="Calibri" panose="020F0502020204030204" pitchFamily="34" charset="0"/>
              </a:rPr>
              <a:t>или направляющей организации</a:t>
            </a:r>
            <a:endParaRPr lang="ru-RU" sz="1200" dirty="0"/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xmlns="" id="{448F6BEB-238C-4C24-BB43-D2E15906061A}"/>
              </a:ext>
            </a:extLst>
          </p:cNvPr>
          <p:cNvSpPr/>
          <p:nvPr/>
        </p:nvSpPr>
        <p:spPr>
          <a:xfrm>
            <a:off x="4535591" y="3768059"/>
            <a:ext cx="3001271" cy="661720"/>
          </a:xfrm>
          <a:prstGeom prst="rect">
            <a:avLst/>
          </a:prstGeom>
        </p:spPr>
        <p:txBody>
          <a:bodyPr wrap="square" lIns="45720" tIns="22860" rIns="45720" bIns="22860">
            <a:spAutoFit/>
          </a:bodyPr>
          <a:lstStyle/>
          <a:p>
            <a:r>
              <a:rPr lang="ru-RU" sz="4000" dirty="0">
                <a:solidFill>
                  <a:schemeClr val="accent6"/>
                </a:solidFill>
                <a:latin typeface="Gramatika Medium" pitchFamily="2" charset="0"/>
              </a:rPr>
              <a:t>100 000 </a:t>
            </a:r>
            <a:r>
              <a:rPr lang="ru-RU" sz="1200" dirty="0">
                <a:solidFill>
                  <a:schemeClr val="accent6"/>
                </a:solidFill>
                <a:latin typeface="Gramatika Medium" pitchFamily="2" charset="0"/>
                <a:ea typeface="Calibri" panose="020F0502020204030204" pitchFamily="34" charset="0"/>
              </a:rPr>
              <a:t>руб.</a:t>
            </a:r>
            <a:endParaRPr lang="ru-RU" sz="1000" i="1" dirty="0">
              <a:latin typeface="Gramatika Light" panose="00000400000000000000" pitchFamily="50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25416D7D-D1A4-4200-AAEC-11CCC3042C80}"/>
              </a:ext>
            </a:extLst>
          </p:cNvPr>
          <p:cNvSpPr txBox="1"/>
          <p:nvPr/>
        </p:nvSpPr>
        <p:spPr>
          <a:xfrm>
            <a:off x="4449866" y="4814736"/>
            <a:ext cx="24218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6"/>
                </a:solidFill>
                <a:latin typeface="Gramatika Medium" pitchFamily="2" charset="0"/>
              </a:rPr>
              <a:t>34 000 </a:t>
            </a:r>
            <a:r>
              <a:rPr lang="ru-RU" sz="1000" dirty="0">
                <a:solidFill>
                  <a:schemeClr val="accent6"/>
                </a:solidFill>
                <a:latin typeface="Gramatika Medium" pitchFamily="2" charset="0"/>
                <a:ea typeface="Calibri" panose="020F0502020204030204" pitchFamily="34" charset="0"/>
              </a:rPr>
              <a:t>руб.</a:t>
            </a:r>
            <a:endParaRPr lang="ru-RU" sz="12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4332F9FE-EBA3-4CF1-8ADF-28A23DE1A59B}"/>
              </a:ext>
            </a:extLst>
          </p:cNvPr>
          <p:cNvSpPr txBox="1"/>
          <p:nvPr/>
        </p:nvSpPr>
        <p:spPr>
          <a:xfrm>
            <a:off x="4449866" y="4403176"/>
            <a:ext cx="26806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dirty="0">
                <a:latin typeface="Gramatika Light" pitchFamily="2" charset="0"/>
                <a:ea typeface="Calibri" panose="020F0502020204030204" pitchFamily="34" charset="0"/>
              </a:rPr>
              <a:t>из них средства специалиста</a:t>
            </a:r>
            <a:br>
              <a:rPr lang="ru-RU" sz="1200" dirty="0">
                <a:latin typeface="Gramatika Light" pitchFamily="2" charset="0"/>
                <a:ea typeface="Calibri" panose="020F0502020204030204" pitchFamily="34" charset="0"/>
              </a:rPr>
            </a:br>
            <a:r>
              <a:rPr lang="ru-RU" sz="1200" dirty="0">
                <a:latin typeface="Gramatika Light" pitchFamily="2" charset="0"/>
                <a:ea typeface="Calibri" panose="020F0502020204030204" pitchFamily="34" charset="0"/>
              </a:rPr>
              <a:t>или направляющей организации</a:t>
            </a:r>
            <a:endParaRPr lang="ru-RU" sz="12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7470025E-52FD-4A32-8AB2-72F788CC1478}"/>
              </a:ext>
            </a:extLst>
          </p:cNvPr>
          <p:cNvSpPr txBox="1"/>
          <p:nvPr/>
        </p:nvSpPr>
        <p:spPr>
          <a:xfrm>
            <a:off x="800449" y="2724013"/>
            <a:ext cx="2796572" cy="8771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r>
              <a:rPr lang="ru-RU" sz="1600" dirty="0">
                <a:latin typeface="+mj-lt"/>
              </a:rPr>
              <a:t>По программам типа Б:</a:t>
            </a:r>
          </a:p>
          <a:p>
            <a:endParaRPr lang="ru-RU" sz="500" dirty="0">
              <a:latin typeface="+mj-lt"/>
            </a:endParaRPr>
          </a:p>
          <a:p>
            <a:r>
              <a:rPr lang="ru-RU" sz="1200" dirty="0"/>
              <a:t>«Менеджмент» и «Управление </a:t>
            </a:r>
            <a:r>
              <a:rPr lang="ru-RU" sz="1200" dirty="0" err="1"/>
              <a:t>инвестиционно</a:t>
            </a:r>
            <a:r>
              <a:rPr lang="ru-RU" sz="1200" dirty="0"/>
              <a:t> - строительным комплексом»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4F7C6AC3-DDF0-4325-A295-6FD7E8B1751D}"/>
              </a:ext>
            </a:extLst>
          </p:cNvPr>
          <p:cNvSpPr txBox="1"/>
          <p:nvPr/>
        </p:nvSpPr>
        <p:spPr>
          <a:xfrm>
            <a:off x="4535591" y="2724013"/>
            <a:ext cx="3068488" cy="8771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r>
              <a:rPr lang="ru-RU" sz="1600" dirty="0">
                <a:latin typeface="+mj-lt"/>
              </a:rPr>
              <a:t>По программам типа А:</a:t>
            </a:r>
            <a:r>
              <a:rPr lang="ru-RU" sz="1400" dirty="0">
                <a:latin typeface="+mj-lt"/>
              </a:rPr>
              <a:t/>
            </a:r>
            <a:br>
              <a:rPr lang="ru-RU" sz="1400" dirty="0">
                <a:latin typeface="+mj-lt"/>
              </a:rPr>
            </a:br>
            <a:r>
              <a:rPr lang="ru-RU" sz="500" dirty="0">
                <a:latin typeface="+mj-lt"/>
              </a:rPr>
              <a:t/>
            </a:r>
            <a:br>
              <a:rPr lang="ru-RU" sz="500" dirty="0">
                <a:latin typeface="+mj-lt"/>
              </a:rPr>
            </a:br>
            <a:r>
              <a:rPr lang="ru-RU" sz="1200" dirty="0"/>
              <a:t>«Управление производительностью» </a:t>
            </a:r>
            <a:br>
              <a:rPr lang="ru-RU" sz="1200" dirty="0"/>
            </a:br>
            <a:r>
              <a:rPr lang="ru-RU" sz="1200" dirty="0"/>
              <a:t>и «Управление в инновационно -ориентированных компаниях»</a:t>
            </a:r>
          </a:p>
        </p:txBody>
      </p:sp>
      <p:sp>
        <p:nvSpPr>
          <p:cNvPr id="60" name="Текст 4">
            <a:extLst>
              <a:ext uri="{FF2B5EF4-FFF2-40B4-BE49-F238E27FC236}">
                <a16:creationId xmlns:a16="http://schemas.microsoft.com/office/drawing/2014/main" xmlns="" id="{D1D659F1-4DBC-4D9A-AB8A-B46D170B1125}"/>
              </a:ext>
            </a:extLst>
          </p:cNvPr>
          <p:cNvSpPr txBox="1">
            <a:spLocks/>
          </p:cNvSpPr>
          <p:nvPr/>
        </p:nvSpPr>
        <p:spPr>
          <a:xfrm>
            <a:off x="8620677" y="2821624"/>
            <a:ext cx="2541904" cy="885315"/>
          </a:xfrm>
          <a:prstGeom prst="rect">
            <a:avLst/>
          </a:prstGeom>
        </p:spPr>
        <p:txBody>
          <a:bodyPr vert="horz" lIns="45720" tIns="22860" rIns="45720" bIns="2286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6600" kern="0" dirty="0">
                <a:solidFill>
                  <a:schemeClr val="accent6"/>
                </a:solidFill>
              </a:rPr>
              <a:t>66</a:t>
            </a:r>
            <a:r>
              <a:rPr lang="ru-RU" sz="4400" kern="0" dirty="0">
                <a:solidFill>
                  <a:schemeClr val="accent6"/>
                </a:solidFill>
              </a:rPr>
              <a:t>%</a:t>
            </a:r>
            <a:r>
              <a:rPr lang="ru-RU" sz="6600" kern="0" dirty="0">
                <a:solidFill>
                  <a:schemeClr val="tx1"/>
                </a:solidFill>
              </a:rPr>
              <a:t/>
            </a:r>
            <a:br>
              <a:rPr lang="ru-RU" sz="6600" kern="0" dirty="0">
                <a:solidFill>
                  <a:schemeClr val="tx1"/>
                </a:solidFill>
              </a:rPr>
            </a:br>
            <a:r>
              <a:rPr lang="ru-RU" sz="1200" kern="0" dirty="0">
                <a:solidFill>
                  <a:schemeClr val="tx1"/>
                </a:solidFill>
              </a:rPr>
              <a:t>из средств федерального</a:t>
            </a:r>
            <a:br>
              <a:rPr lang="ru-RU" sz="1200" kern="0" dirty="0">
                <a:solidFill>
                  <a:schemeClr val="tx1"/>
                </a:solidFill>
              </a:rPr>
            </a:br>
            <a:r>
              <a:rPr lang="ru-RU" sz="1200" kern="0" dirty="0">
                <a:solidFill>
                  <a:schemeClr val="tx1"/>
                </a:solidFill>
              </a:rPr>
              <a:t>и регионального бюджетов</a:t>
            </a:r>
            <a:r>
              <a:rPr lang="ru-RU" sz="4400" kern="0" dirty="0">
                <a:solidFill>
                  <a:schemeClr val="tx1"/>
                </a:solidFill>
              </a:rPr>
              <a:t/>
            </a:r>
            <a:br>
              <a:rPr lang="ru-RU" sz="4400" kern="0" dirty="0">
                <a:solidFill>
                  <a:schemeClr val="tx1"/>
                </a:solidFill>
              </a:rPr>
            </a:br>
            <a:endParaRPr lang="ru-RU" sz="1600" kern="0" dirty="0">
              <a:solidFill>
                <a:schemeClr val="tx1"/>
              </a:solidFill>
            </a:endParaRPr>
          </a:p>
        </p:txBody>
      </p:sp>
      <p:sp>
        <p:nvSpPr>
          <p:cNvPr id="66" name="Текст 4">
            <a:extLst>
              <a:ext uri="{FF2B5EF4-FFF2-40B4-BE49-F238E27FC236}">
                <a16:creationId xmlns:a16="http://schemas.microsoft.com/office/drawing/2014/main" xmlns="" id="{6E5C2D8A-78B4-4C00-9249-8F9F6F59101D}"/>
              </a:ext>
            </a:extLst>
          </p:cNvPr>
          <p:cNvSpPr txBox="1">
            <a:spLocks/>
          </p:cNvSpPr>
          <p:nvPr/>
        </p:nvSpPr>
        <p:spPr>
          <a:xfrm>
            <a:off x="8620678" y="4369194"/>
            <a:ext cx="2911050" cy="885315"/>
          </a:xfrm>
          <a:prstGeom prst="rect">
            <a:avLst/>
          </a:prstGeom>
        </p:spPr>
        <p:txBody>
          <a:bodyPr vert="horz" lIns="45720" tIns="22860" rIns="45720" bIns="2286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6600" kern="0" dirty="0">
                <a:solidFill>
                  <a:schemeClr val="accent6"/>
                </a:solidFill>
              </a:rPr>
              <a:t>34</a:t>
            </a:r>
            <a:r>
              <a:rPr lang="ru-RU" sz="4400" kern="0" dirty="0">
                <a:solidFill>
                  <a:schemeClr val="accent6"/>
                </a:solidFill>
              </a:rPr>
              <a:t>%</a:t>
            </a:r>
            <a:r>
              <a:rPr lang="ru-RU" sz="6600" kern="0" dirty="0">
                <a:solidFill>
                  <a:schemeClr val="tx1"/>
                </a:solidFill>
              </a:rPr>
              <a:t/>
            </a:r>
            <a:br>
              <a:rPr lang="ru-RU" sz="6600" kern="0" dirty="0">
                <a:solidFill>
                  <a:schemeClr val="tx1"/>
                </a:solidFill>
              </a:rPr>
            </a:br>
            <a:r>
              <a:rPr lang="ru-RU" sz="1200" kern="0" dirty="0">
                <a:solidFill>
                  <a:schemeClr val="tx1"/>
                </a:solidFill>
              </a:rPr>
              <a:t>за счет средств направляющего предприятия или специалиста</a:t>
            </a:r>
            <a:r>
              <a:rPr lang="ru-RU" sz="4400" kern="0" dirty="0">
                <a:solidFill>
                  <a:schemeClr val="tx1"/>
                </a:solidFill>
              </a:rPr>
              <a:t/>
            </a:r>
            <a:br>
              <a:rPr lang="ru-RU" sz="4400" kern="0" dirty="0">
                <a:solidFill>
                  <a:schemeClr val="tx1"/>
                </a:solidFill>
              </a:rPr>
            </a:br>
            <a:endParaRPr lang="ru-RU" sz="1600" kern="0" dirty="0">
              <a:solidFill>
                <a:schemeClr val="tx1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1534483F-548B-4F1E-976A-35A5A2692CC2}"/>
              </a:ext>
            </a:extLst>
          </p:cNvPr>
          <p:cNvSpPr txBox="1"/>
          <p:nvPr/>
        </p:nvSpPr>
        <p:spPr>
          <a:xfrm>
            <a:off x="8620677" y="1860945"/>
            <a:ext cx="3182088" cy="789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r>
              <a:rPr lang="ru-RU" sz="1600" dirty="0">
                <a:latin typeface="+mj-lt"/>
              </a:rPr>
              <a:t>Президентская программа реализуется на условиях </a:t>
            </a:r>
            <a:r>
              <a:rPr lang="ru-RU" sz="1600" dirty="0" err="1">
                <a:latin typeface="+mj-lt"/>
              </a:rPr>
              <a:t>софинансирования</a:t>
            </a:r>
            <a:r>
              <a:rPr lang="ru-RU" sz="1600" dirty="0">
                <a:latin typeface="+mj-lt"/>
              </a:rPr>
              <a:t>: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94A00636-3385-4BC3-8D22-961EAAFA5A55}"/>
              </a:ext>
            </a:extLst>
          </p:cNvPr>
          <p:cNvSpPr txBox="1"/>
          <p:nvPr/>
        </p:nvSpPr>
        <p:spPr>
          <a:xfrm>
            <a:off x="490569" y="1619854"/>
            <a:ext cx="7015401" cy="4821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r>
              <a:rPr lang="ru-RU" sz="1400" dirty="0"/>
              <a:t>Базовая стоимость обучения специалиста ежегодно устанавливается Министерством экономического развития РФ 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EC70122C-960A-4A74-BB6D-380469BE7EB0}"/>
              </a:ext>
            </a:extLst>
          </p:cNvPr>
          <p:cNvSpPr txBox="1"/>
          <p:nvPr/>
        </p:nvSpPr>
        <p:spPr>
          <a:xfrm>
            <a:off x="416678" y="1119966"/>
            <a:ext cx="61247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+mj-lt"/>
              </a:rPr>
              <a:t>Стоимость </a:t>
            </a:r>
            <a:r>
              <a:rPr lang="ru-RU" dirty="0" smtClean="0">
                <a:latin typeface="+mj-lt"/>
              </a:rPr>
              <a:t>обучения </a:t>
            </a:r>
            <a:r>
              <a:rPr lang="ru-RU" sz="1600" dirty="0" smtClean="0">
                <a:latin typeface="+mj-lt"/>
              </a:rPr>
              <a:t>(на 2021/2022 год)</a:t>
            </a:r>
            <a:endParaRPr lang="ru-RU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667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Таблица 25">
            <a:extLst>
              <a:ext uri="{FF2B5EF4-FFF2-40B4-BE49-F238E27FC236}">
                <a16:creationId xmlns:a16="http://schemas.microsoft.com/office/drawing/2014/main" xmlns="" id="{2E4F9C6F-F4D8-4BA0-ACE0-D3815A153D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176548"/>
              </p:ext>
            </p:extLst>
          </p:nvPr>
        </p:nvGraphicFramePr>
        <p:xfrm>
          <a:off x="0" y="1613140"/>
          <a:ext cx="12192005" cy="524485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41715">
                  <a:extLst>
                    <a:ext uri="{9D8B030D-6E8A-4147-A177-3AD203B41FA5}">
                      <a16:colId xmlns:a16="http://schemas.microsoft.com/office/drawing/2014/main" xmlns="" val="2342337438"/>
                    </a:ext>
                  </a:extLst>
                </a:gridCol>
                <a:gridCol w="1741715">
                  <a:extLst>
                    <a:ext uri="{9D8B030D-6E8A-4147-A177-3AD203B41FA5}">
                      <a16:colId xmlns:a16="http://schemas.microsoft.com/office/drawing/2014/main" xmlns="" val="1203728217"/>
                    </a:ext>
                  </a:extLst>
                </a:gridCol>
                <a:gridCol w="1741715">
                  <a:extLst>
                    <a:ext uri="{9D8B030D-6E8A-4147-A177-3AD203B41FA5}">
                      <a16:colId xmlns:a16="http://schemas.microsoft.com/office/drawing/2014/main" xmlns="" val="2476829100"/>
                    </a:ext>
                  </a:extLst>
                </a:gridCol>
                <a:gridCol w="1741715">
                  <a:extLst>
                    <a:ext uri="{9D8B030D-6E8A-4147-A177-3AD203B41FA5}">
                      <a16:colId xmlns:a16="http://schemas.microsoft.com/office/drawing/2014/main" xmlns="" val="3831011273"/>
                    </a:ext>
                  </a:extLst>
                </a:gridCol>
                <a:gridCol w="1741715">
                  <a:extLst>
                    <a:ext uri="{9D8B030D-6E8A-4147-A177-3AD203B41FA5}">
                      <a16:colId xmlns:a16="http://schemas.microsoft.com/office/drawing/2014/main" xmlns="" val="1552377648"/>
                    </a:ext>
                  </a:extLst>
                </a:gridCol>
                <a:gridCol w="1741715">
                  <a:extLst>
                    <a:ext uri="{9D8B030D-6E8A-4147-A177-3AD203B41FA5}">
                      <a16:colId xmlns:a16="http://schemas.microsoft.com/office/drawing/2014/main" xmlns="" val="890456324"/>
                    </a:ext>
                  </a:extLst>
                </a:gridCol>
                <a:gridCol w="1741715">
                  <a:extLst>
                    <a:ext uri="{9D8B030D-6E8A-4147-A177-3AD203B41FA5}">
                      <a16:colId xmlns:a16="http://schemas.microsoft.com/office/drawing/2014/main" xmlns="" val="2300696337"/>
                    </a:ext>
                  </a:extLst>
                </a:gridCol>
              </a:tblGrid>
              <a:tr h="1311214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xmlns="" val="1606875259"/>
                  </a:ext>
                </a:extLst>
              </a:tr>
              <a:tr h="1311214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xmlns="" val="1604730789"/>
                  </a:ext>
                </a:extLst>
              </a:tr>
              <a:tr h="1311214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xmlns="" val="3130184557"/>
                  </a:ext>
                </a:extLst>
              </a:tr>
              <a:tr h="1311214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xmlns="" val="2425843801"/>
                  </a:ext>
                </a:extLst>
              </a:tr>
            </a:tbl>
          </a:graphicData>
        </a:graphic>
      </p:graphicFrame>
      <p:sp>
        <p:nvSpPr>
          <p:cNvPr id="24" name="object 2">
            <a:extLst>
              <a:ext uri="{FF2B5EF4-FFF2-40B4-BE49-F238E27FC236}">
                <a16:creationId xmlns:a16="http://schemas.microsoft.com/office/drawing/2014/main" xmlns="" id="{44324280-3F20-4C4C-A84D-42DDE62291ED}"/>
              </a:ext>
            </a:extLst>
          </p:cNvPr>
          <p:cNvSpPr txBox="1">
            <a:spLocks/>
          </p:cNvSpPr>
          <p:nvPr/>
        </p:nvSpPr>
        <p:spPr>
          <a:xfrm>
            <a:off x="501494" y="377511"/>
            <a:ext cx="11385706" cy="967519"/>
          </a:xfrm>
          <a:prstGeom prst="rect">
            <a:avLst/>
          </a:prstGeom>
        </p:spPr>
        <p:txBody>
          <a:bodyPr vert="horz" wrap="square" lIns="0" tIns="43762" rIns="0" bIns="0" rtlCol="0">
            <a:spAutoFit/>
          </a:bodyPr>
          <a:lstStyle>
            <a:lvl1pPr>
              <a:defRPr sz="2200" b="0" i="0">
                <a:solidFill>
                  <a:srgbClr val="564140"/>
                </a:solidFill>
                <a:latin typeface="Fira Sans"/>
                <a:ea typeface="+mj-ea"/>
                <a:cs typeface="Fira Sans"/>
              </a:defRPr>
            </a:lvl1pPr>
          </a:lstStyle>
          <a:p>
            <a:pPr marL="11516" marR="4607">
              <a:defRPr/>
            </a:pPr>
            <a:r>
              <a:rPr lang="ru-RU" sz="3000" dirty="0">
                <a:solidFill>
                  <a:schemeClr val="tx1"/>
                </a:solidFill>
                <a:latin typeface="Gramatika Medium" pitchFamily="2" charset="0"/>
                <a:ea typeface="Fira Sans" panose="020B0603050000020004" pitchFamily="34" charset="0"/>
                <a:cs typeface="Arial" panose="020B0604020202020204" pitchFamily="34" charset="0"/>
                <a:sym typeface="Gramatika Bold"/>
              </a:rPr>
              <a:t>Президентская программа подготовки </a:t>
            </a:r>
            <a:br>
              <a:rPr lang="ru-RU" sz="3000" dirty="0">
                <a:solidFill>
                  <a:schemeClr val="tx1"/>
                </a:solidFill>
                <a:latin typeface="Gramatika Medium" pitchFamily="2" charset="0"/>
                <a:ea typeface="Fira Sans" panose="020B0603050000020004" pitchFamily="34" charset="0"/>
                <a:cs typeface="Arial" panose="020B0604020202020204" pitchFamily="34" charset="0"/>
                <a:sym typeface="Gramatika Bold"/>
              </a:rPr>
            </a:br>
            <a:r>
              <a:rPr lang="ru-RU" sz="3000" dirty="0">
                <a:solidFill>
                  <a:schemeClr val="tx1"/>
                </a:solidFill>
                <a:latin typeface="Gramatika Medium" pitchFamily="2" charset="0"/>
                <a:ea typeface="Fira Sans" panose="020B0603050000020004" pitchFamily="34" charset="0"/>
                <a:cs typeface="Arial" panose="020B0604020202020204" pitchFamily="34" charset="0"/>
                <a:sym typeface="Gramatika Bold"/>
              </a:rPr>
              <a:t>управленческих кадров</a:t>
            </a:r>
          </a:p>
        </p:txBody>
      </p:sp>
      <p:sp>
        <p:nvSpPr>
          <p:cNvPr id="25" name="Прямоугольник: скругленные углы 42">
            <a:extLst>
              <a:ext uri="{FF2B5EF4-FFF2-40B4-BE49-F238E27FC236}">
                <a16:creationId xmlns:a16="http://schemas.microsoft.com/office/drawing/2014/main" xmlns="" id="{87D57FC4-D957-4D57-B378-833BF382E163}"/>
              </a:ext>
            </a:extLst>
          </p:cNvPr>
          <p:cNvSpPr/>
          <p:nvPr/>
        </p:nvSpPr>
        <p:spPr>
          <a:xfrm>
            <a:off x="591839" y="2019520"/>
            <a:ext cx="3557221" cy="3381312"/>
          </a:xfrm>
          <a:prstGeom prst="roundRect">
            <a:avLst>
              <a:gd name="adj" fmla="val 7050"/>
            </a:avLst>
          </a:prstGeom>
          <a:solidFill>
            <a:schemeClr val="bg1"/>
          </a:solidFill>
          <a:ln w="190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ru-RU" sz="1050" dirty="0">
              <a:solidFill>
                <a:prstClr val="white"/>
              </a:solidFill>
              <a:latin typeface="Gilroy" panose="00000500000000000000" pitchFamily="50" charset="-52"/>
            </a:endParaRPr>
          </a:p>
        </p:txBody>
      </p:sp>
      <p:sp>
        <p:nvSpPr>
          <p:cNvPr id="26" name="Прямоугольник: скругленные углы 25">
            <a:extLst>
              <a:ext uri="{FF2B5EF4-FFF2-40B4-BE49-F238E27FC236}">
                <a16:creationId xmlns:a16="http://schemas.microsoft.com/office/drawing/2014/main" xmlns="" id="{EEA04FEE-FE0E-49DE-A9C4-5533FA04CA99}"/>
              </a:ext>
            </a:extLst>
          </p:cNvPr>
          <p:cNvSpPr/>
          <p:nvPr/>
        </p:nvSpPr>
        <p:spPr>
          <a:xfrm>
            <a:off x="8052888" y="2009099"/>
            <a:ext cx="3557221" cy="3381311"/>
          </a:xfrm>
          <a:prstGeom prst="roundRect">
            <a:avLst>
              <a:gd name="adj" fmla="val 7050"/>
            </a:avLst>
          </a:prstGeom>
          <a:solidFill>
            <a:schemeClr val="bg1"/>
          </a:solidFill>
          <a:ln w="190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ru-RU" sz="1050" dirty="0">
              <a:solidFill>
                <a:prstClr val="white"/>
              </a:solidFill>
              <a:latin typeface="Gilroy" panose="00000500000000000000" pitchFamily="50" charset="-52"/>
            </a:endParaRPr>
          </a:p>
        </p:txBody>
      </p:sp>
      <p:sp>
        <p:nvSpPr>
          <p:cNvPr id="27" name="Прямоугольник: скругленные углы 42">
            <a:extLst>
              <a:ext uri="{FF2B5EF4-FFF2-40B4-BE49-F238E27FC236}">
                <a16:creationId xmlns:a16="http://schemas.microsoft.com/office/drawing/2014/main" xmlns="" id="{077FA824-B4E3-4031-BABE-F36DA8F5BA9C}"/>
              </a:ext>
            </a:extLst>
          </p:cNvPr>
          <p:cNvSpPr/>
          <p:nvPr/>
        </p:nvSpPr>
        <p:spPr>
          <a:xfrm>
            <a:off x="4322363" y="2007752"/>
            <a:ext cx="3557221" cy="3381311"/>
          </a:xfrm>
          <a:prstGeom prst="roundRect">
            <a:avLst>
              <a:gd name="adj" fmla="val 7050"/>
            </a:avLst>
          </a:prstGeom>
          <a:solidFill>
            <a:schemeClr val="bg1"/>
          </a:solidFill>
          <a:ln w="190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ru-RU" sz="1050" dirty="0">
              <a:solidFill>
                <a:prstClr val="white"/>
              </a:solidFill>
              <a:latin typeface="Gilroy" panose="00000500000000000000" pitchFamily="50" charset="-52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9E88E529-CE25-4D39-A74A-ADFD9483F8BF}"/>
              </a:ext>
            </a:extLst>
          </p:cNvPr>
          <p:cNvSpPr txBox="1"/>
          <p:nvPr/>
        </p:nvSpPr>
        <p:spPr>
          <a:xfrm>
            <a:off x="704760" y="3206905"/>
            <a:ext cx="3035707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ru-RU" sz="1400" kern="0" dirty="0"/>
              <a:t>По окончании обучения специалистам выдается диплом о профессиональной </a:t>
            </a:r>
            <a:r>
              <a:rPr lang="ru-RU" sz="1400" kern="0" dirty="0" smtClean="0"/>
              <a:t>переподготовке государственного образца</a:t>
            </a:r>
            <a:endParaRPr lang="ru-RU" sz="1400" kern="0" dirty="0">
              <a:latin typeface="Gramatika Light" panose="00000400000000000000" pitchFamily="50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03966717-90C8-49B9-BFE3-91383945FA10}"/>
              </a:ext>
            </a:extLst>
          </p:cNvPr>
          <p:cNvSpPr txBox="1"/>
          <p:nvPr/>
        </p:nvSpPr>
        <p:spPr>
          <a:xfrm>
            <a:off x="4435285" y="3206905"/>
            <a:ext cx="303570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ru-RU" sz="1400" kern="0" dirty="0"/>
              <a:t>На конкурсной основе лучшие специалисты получают возможность прохождения стажировки в ведущих российских и зарубежных организациях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402A4085-04ED-4180-A342-FFB07F988469}"/>
              </a:ext>
            </a:extLst>
          </p:cNvPr>
          <p:cNvSpPr txBox="1"/>
          <p:nvPr/>
        </p:nvSpPr>
        <p:spPr>
          <a:xfrm>
            <a:off x="8165810" y="3206905"/>
            <a:ext cx="321243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ru-RU" sz="1400" kern="0" dirty="0"/>
              <a:t>Стажировки организуются для групп специалистов, сформированных по отраслевому или тематическому принципу. Длительность стажировок, в зависимости от формата и страны проведения, составляет </a:t>
            </a:r>
            <a:r>
              <a:rPr lang="ru-RU" sz="1400" kern="0" dirty="0">
                <a:latin typeface="+mj-lt"/>
              </a:rPr>
              <a:t>от 1 до 4 недель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708DA34-2ECE-4DCA-BAD4-D7588A684511}"/>
              </a:ext>
            </a:extLst>
          </p:cNvPr>
          <p:cNvSpPr txBox="1"/>
          <p:nvPr/>
        </p:nvSpPr>
        <p:spPr>
          <a:xfrm>
            <a:off x="504780" y="5668942"/>
            <a:ext cx="111824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По дополнительным вопросам, связанным с участием специалистов в Президентской программе подготовки управленческих кадров, можно обращаться </a:t>
            </a:r>
            <a:r>
              <a:rPr lang="ru-RU" dirty="0">
                <a:latin typeface="+mj-lt"/>
              </a:rPr>
              <a:t>по телефонам: 8(831) 411-92-89, 411-93-02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3CC57489-085C-4993-A70F-10789FE250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744" y="2248148"/>
            <a:ext cx="840750" cy="84075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2AA232A6-3E60-4B3C-8243-6739A361B7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617" y="2248148"/>
            <a:ext cx="840750" cy="84075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1E768C6A-695D-4493-86A0-9071D66CEE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95" y="2248148"/>
            <a:ext cx="840750" cy="84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39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">
            <a:extLst>
              <a:ext uri="{FF2B5EF4-FFF2-40B4-BE49-F238E27FC236}">
                <a16:creationId xmlns="" xmlns:a16="http://schemas.microsoft.com/office/drawing/2014/main" id="{A29172DB-C849-4052-95EC-ABC1B18B3CB8}"/>
              </a:ext>
            </a:extLst>
          </p:cNvPr>
          <p:cNvSpPr/>
          <p:nvPr/>
        </p:nvSpPr>
        <p:spPr>
          <a:xfrm>
            <a:off x="8160586" y="3375024"/>
            <a:ext cx="4031413" cy="3482976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Gramatika Medium"/>
              </a:defRPr>
            </a:pPr>
            <a:endParaRPr sz="1600"/>
          </a:p>
        </p:txBody>
      </p:sp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7F94EA17-9EF8-49E4-81AE-0C6D28DF95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9" t="18451" r="519" b="15129"/>
          <a:stretch/>
        </p:blipFill>
        <p:spPr>
          <a:xfrm>
            <a:off x="8258266" y="341009"/>
            <a:ext cx="3714477" cy="3034014"/>
          </a:xfrm>
          <a:prstGeom prst="rect">
            <a:avLst/>
          </a:prstGeom>
        </p:spPr>
      </p:pic>
      <p:sp>
        <p:nvSpPr>
          <p:cNvPr id="16" name="Текст 4">
            <a:extLst>
              <a:ext uri="{FF2B5EF4-FFF2-40B4-BE49-F238E27FC236}">
                <a16:creationId xmlns="" xmlns:a16="http://schemas.microsoft.com/office/drawing/2014/main" id="{7DA2DBE2-3421-4CC9-8556-AF2448E8DAC4}"/>
              </a:ext>
            </a:extLst>
          </p:cNvPr>
          <p:cNvSpPr txBox="1">
            <a:spLocks/>
          </p:cNvSpPr>
          <p:nvPr/>
        </p:nvSpPr>
        <p:spPr>
          <a:xfrm>
            <a:off x="524105" y="4482961"/>
            <a:ext cx="10139995" cy="9557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200" dirty="0">
              <a:solidFill>
                <a:schemeClr val="tx1"/>
              </a:solidFill>
              <a:latin typeface="Gramatika Light" panose="00000400000000000000" pitchFamily="50" charset="0"/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="" xmlns:a16="http://schemas.microsoft.com/office/drawing/2014/main" id="{FE70DA06-35D9-46BA-BAD0-50DB5531B199}"/>
              </a:ext>
            </a:extLst>
          </p:cNvPr>
          <p:cNvSpPr/>
          <p:nvPr/>
        </p:nvSpPr>
        <p:spPr>
          <a:xfrm>
            <a:off x="524105" y="2696501"/>
            <a:ext cx="545400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dirty="0">
                <a:latin typeface="+mj-lt"/>
              </a:rPr>
              <a:t>Особое внимание в 2022 году будет уделяться следующим направлениям развития: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="" xmlns:a16="http://schemas.microsoft.com/office/drawing/2014/main" id="{71549950-F78A-47B4-9A57-03DD92311DA5}"/>
              </a:ext>
            </a:extLst>
          </p:cNvPr>
          <p:cNvSpPr/>
          <p:nvPr/>
        </p:nvSpPr>
        <p:spPr>
          <a:xfrm>
            <a:off x="4875855" y="3741630"/>
            <a:ext cx="2449340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200" dirty="0"/>
              <a:t>Формирование кадрового резерва управленческих кадров и интеграция базы данных Президентской программы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ru-RU" sz="1200" dirty="0"/>
              <a:t>с «Командой Правительства»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85528859-B377-4544-9118-05B35BBB82B6}"/>
              </a:ext>
            </a:extLst>
          </p:cNvPr>
          <p:cNvSpPr/>
          <p:nvPr/>
        </p:nvSpPr>
        <p:spPr>
          <a:xfrm>
            <a:off x="1294525" y="3741630"/>
            <a:ext cx="2518350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200" dirty="0"/>
              <a:t>Развитие межрегионального сотрудничества, когда выпускники программы из разных регионов будут объединяться вместе для проведения встреч лидеров программ в КУПНО</a:t>
            </a:r>
          </a:p>
        </p:txBody>
      </p:sp>
      <p:sp>
        <p:nvSpPr>
          <p:cNvPr id="35" name="Кружок">
            <a:extLst>
              <a:ext uri="{FF2B5EF4-FFF2-40B4-BE49-F238E27FC236}">
                <a16:creationId xmlns="" xmlns:a16="http://schemas.microsoft.com/office/drawing/2014/main" id="{EAB84792-65F7-4D27-86EE-5F53C1E617A5}"/>
              </a:ext>
            </a:extLst>
          </p:cNvPr>
          <p:cNvSpPr/>
          <p:nvPr/>
        </p:nvSpPr>
        <p:spPr>
          <a:xfrm>
            <a:off x="500174" y="3741630"/>
            <a:ext cx="491762" cy="491762"/>
          </a:xfrm>
          <a:prstGeom prst="ellipse">
            <a:avLst/>
          </a:pr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algn="ctr" defTabSz="914216">
              <a:defRPr sz="3600">
                <a:solidFill>
                  <a:srgbClr val="FFFFFF"/>
                </a:solidFill>
                <a:latin typeface="Gramatika Light"/>
                <a:ea typeface="Gramatika Light"/>
                <a:cs typeface="Gramatika Light"/>
                <a:sym typeface="Gramatika Light"/>
              </a:defRPr>
            </a:pPr>
            <a:r>
              <a:rPr lang="ru-RU" sz="2400" dirty="0">
                <a:latin typeface="+mj-lt"/>
              </a:rPr>
              <a:t>1</a:t>
            </a:r>
            <a:endParaRPr sz="2400" dirty="0">
              <a:latin typeface="+mj-lt"/>
            </a:endParaRPr>
          </a:p>
        </p:txBody>
      </p:sp>
      <p:sp>
        <p:nvSpPr>
          <p:cNvPr id="39" name="Кружок">
            <a:extLst>
              <a:ext uri="{FF2B5EF4-FFF2-40B4-BE49-F238E27FC236}">
                <a16:creationId xmlns="" xmlns:a16="http://schemas.microsoft.com/office/drawing/2014/main" id="{D74F7AE5-1458-43E5-8DC9-7C9F56A57912}"/>
              </a:ext>
            </a:extLst>
          </p:cNvPr>
          <p:cNvSpPr/>
          <p:nvPr/>
        </p:nvSpPr>
        <p:spPr>
          <a:xfrm>
            <a:off x="4172311" y="3741630"/>
            <a:ext cx="491762" cy="491762"/>
          </a:xfrm>
          <a:prstGeom prst="ellipse">
            <a:avLst/>
          </a:pr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algn="ctr" defTabSz="914216">
              <a:defRPr sz="3600">
                <a:solidFill>
                  <a:srgbClr val="FFFFFF"/>
                </a:solidFill>
                <a:latin typeface="Gramatika Light"/>
                <a:ea typeface="Gramatika Light"/>
                <a:cs typeface="Gramatika Light"/>
                <a:sym typeface="Gramatika Light"/>
              </a:defRPr>
            </a:pPr>
            <a:r>
              <a:rPr lang="ru-RU" sz="2400" dirty="0">
                <a:latin typeface="+mj-lt"/>
              </a:rPr>
              <a:t>3</a:t>
            </a:r>
            <a:endParaRPr sz="2400" dirty="0">
              <a:latin typeface="+mj-lt"/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="" xmlns:a16="http://schemas.microsoft.com/office/drawing/2014/main" id="{027DED87-D8E9-4639-8FFE-869725864B74}"/>
              </a:ext>
            </a:extLst>
          </p:cNvPr>
          <p:cNvSpPr/>
          <p:nvPr/>
        </p:nvSpPr>
        <p:spPr>
          <a:xfrm>
            <a:off x="1294518" y="5426483"/>
            <a:ext cx="251835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200" dirty="0"/>
              <a:t>Поиск новых направлений развития международного сотрудничества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FAE58B7B-5135-4D3D-9779-9C3DABD963D4}"/>
              </a:ext>
            </a:extLst>
          </p:cNvPr>
          <p:cNvSpPr txBox="1"/>
          <p:nvPr/>
        </p:nvSpPr>
        <p:spPr>
          <a:xfrm>
            <a:off x="4875854" y="5426483"/>
            <a:ext cx="2518357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r>
              <a:rPr lang="ru-RU" sz="1200" dirty="0"/>
              <a:t>Создание управленческого клуба с постоянным образованием от приглашенных спикеров</a:t>
            </a:r>
          </a:p>
        </p:txBody>
      </p:sp>
      <p:sp>
        <p:nvSpPr>
          <p:cNvPr id="36" name="Кружок">
            <a:extLst>
              <a:ext uri="{FF2B5EF4-FFF2-40B4-BE49-F238E27FC236}">
                <a16:creationId xmlns="" xmlns:a16="http://schemas.microsoft.com/office/drawing/2014/main" id="{26852C77-8E71-42E1-BB9D-8F74D64E74D4}"/>
              </a:ext>
            </a:extLst>
          </p:cNvPr>
          <p:cNvSpPr/>
          <p:nvPr/>
        </p:nvSpPr>
        <p:spPr>
          <a:xfrm>
            <a:off x="500174" y="5426483"/>
            <a:ext cx="491762" cy="491762"/>
          </a:xfrm>
          <a:prstGeom prst="ellipse">
            <a:avLst/>
          </a:pr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algn="ctr" defTabSz="914216">
              <a:defRPr sz="3600">
                <a:solidFill>
                  <a:srgbClr val="FFFFFF"/>
                </a:solidFill>
                <a:latin typeface="Gramatika Light"/>
                <a:ea typeface="Gramatika Light"/>
                <a:cs typeface="Gramatika Light"/>
                <a:sym typeface="Gramatika Light"/>
              </a:defRPr>
            </a:pPr>
            <a:r>
              <a:rPr lang="ru-RU" sz="2400" dirty="0">
                <a:latin typeface="+mj-lt"/>
              </a:rPr>
              <a:t>2</a:t>
            </a:r>
            <a:endParaRPr sz="2400" dirty="0">
              <a:latin typeface="+mj-lt"/>
            </a:endParaRPr>
          </a:p>
        </p:txBody>
      </p:sp>
      <p:sp>
        <p:nvSpPr>
          <p:cNvPr id="40" name="Кружок">
            <a:extLst>
              <a:ext uri="{FF2B5EF4-FFF2-40B4-BE49-F238E27FC236}">
                <a16:creationId xmlns="" xmlns:a16="http://schemas.microsoft.com/office/drawing/2014/main" id="{F8BA000E-4292-46CD-8696-9361AC4C1950}"/>
              </a:ext>
            </a:extLst>
          </p:cNvPr>
          <p:cNvSpPr/>
          <p:nvPr/>
        </p:nvSpPr>
        <p:spPr>
          <a:xfrm>
            <a:off x="4172311" y="5426483"/>
            <a:ext cx="491762" cy="491762"/>
          </a:xfrm>
          <a:prstGeom prst="ellipse">
            <a:avLst/>
          </a:pr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algn="ctr" defTabSz="914216">
              <a:defRPr sz="3600">
                <a:solidFill>
                  <a:srgbClr val="FFFFFF"/>
                </a:solidFill>
                <a:latin typeface="Gramatika Light"/>
                <a:ea typeface="Gramatika Light"/>
                <a:cs typeface="Gramatika Light"/>
                <a:sym typeface="Gramatika Light"/>
              </a:defRPr>
            </a:pPr>
            <a:r>
              <a:rPr lang="ru-RU" sz="2400" dirty="0">
                <a:latin typeface="+mj-lt"/>
              </a:rPr>
              <a:t>4</a:t>
            </a:r>
            <a:endParaRPr sz="2400" dirty="0">
              <a:latin typeface="+mj-lt"/>
            </a:endParaRPr>
          </a:p>
        </p:txBody>
      </p:sp>
      <p:sp>
        <p:nvSpPr>
          <p:cNvPr id="46" name="object 2">
            <a:extLst>
              <a:ext uri="{FF2B5EF4-FFF2-40B4-BE49-F238E27FC236}">
                <a16:creationId xmlns="" xmlns:a16="http://schemas.microsoft.com/office/drawing/2014/main" id="{ACDAE9A6-DBEA-48FE-98C3-8E871EB91C5F}"/>
              </a:ext>
            </a:extLst>
          </p:cNvPr>
          <p:cNvSpPr txBox="1">
            <a:spLocks/>
          </p:cNvSpPr>
          <p:nvPr/>
        </p:nvSpPr>
        <p:spPr>
          <a:xfrm>
            <a:off x="501494" y="377511"/>
            <a:ext cx="11385706" cy="967519"/>
          </a:xfrm>
          <a:prstGeom prst="rect">
            <a:avLst/>
          </a:prstGeom>
        </p:spPr>
        <p:txBody>
          <a:bodyPr vert="horz" wrap="square" lIns="0" tIns="43762" rIns="0" bIns="0" rtlCol="0">
            <a:spAutoFit/>
          </a:bodyPr>
          <a:lstStyle>
            <a:lvl1pPr>
              <a:defRPr sz="2200" b="0" i="0">
                <a:solidFill>
                  <a:srgbClr val="564140"/>
                </a:solidFill>
                <a:latin typeface="Fira Sans"/>
                <a:ea typeface="+mj-ea"/>
                <a:cs typeface="Fira Sans"/>
              </a:defRPr>
            </a:lvl1pPr>
          </a:lstStyle>
          <a:p>
            <a:pPr marL="11516" marR="4607">
              <a:defRPr/>
            </a:pPr>
            <a:r>
              <a:rPr lang="ru-RU" sz="3000" dirty="0">
                <a:solidFill>
                  <a:schemeClr val="tx1"/>
                </a:solidFill>
                <a:latin typeface="Gramatika Medium" pitchFamily="2" charset="0"/>
                <a:ea typeface="Fira Sans" panose="020B0603050000020004" pitchFamily="34" charset="0"/>
                <a:cs typeface="Arial" panose="020B0604020202020204" pitchFamily="34" charset="0"/>
                <a:sym typeface="Gramatika Bold"/>
              </a:rPr>
              <a:t>Президентская программа </a:t>
            </a:r>
            <a:br>
              <a:rPr lang="ru-RU" sz="3000" dirty="0">
                <a:solidFill>
                  <a:schemeClr val="tx1"/>
                </a:solidFill>
                <a:latin typeface="Gramatika Medium" pitchFamily="2" charset="0"/>
                <a:ea typeface="Fira Sans" panose="020B0603050000020004" pitchFamily="34" charset="0"/>
                <a:cs typeface="Arial" panose="020B0604020202020204" pitchFamily="34" charset="0"/>
                <a:sym typeface="Gramatika Bold"/>
              </a:rPr>
            </a:br>
            <a:r>
              <a:rPr lang="ru-RU" sz="3000" dirty="0">
                <a:solidFill>
                  <a:schemeClr val="tx1"/>
                </a:solidFill>
                <a:latin typeface="Gramatika Medium" pitchFamily="2" charset="0"/>
                <a:ea typeface="Fira Sans" panose="020B0603050000020004" pitchFamily="34" charset="0"/>
                <a:cs typeface="Arial" panose="020B0604020202020204" pitchFamily="34" charset="0"/>
                <a:sym typeface="Gramatika Bold"/>
              </a:rPr>
              <a:t>подготовки управленческих кадров</a:t>
            </a:r>
          </a:p>
        </p:txBody>
      </p:sp>
      <p:sp>
        <p:nvSpPr>
          <p:cNvPr id="47" name="object 2">
            <a:extLst>
              <a:ext uri="{FF2B5EF4-FFF2-40B4-BE49-F238E27FC236}">
                <a16:creationId xmlns="" xmlns:a16="http://schemas.microsoft.com/office/drawing/2014/main" id="{1C1EB730-4BA2-4684-A3EE-7F8A87BEF08D}"/>
              </a:ext>
            </a:extLst>
          </p:cNvPr>
          <p:cNvSpPr txBox="1">
            <a:spLocks/>
          </p:cNvSpPr>
          <p:nvPr/>
        </p:nvSpPr>
        <p:spPr>
          <a:xfrm>
            <a:off x="500174" y="1709391"/>
            <a:ext cx="6720135" cy="628965"/>
          </a:xfrm>
          <a:prstGeom prst="rect">
            <a:avLst/>
          </a:prstGeom>
        </p:spPr>
        <p:txBody>
          <a:bodyPr vert="horz" wrap="square" lIns="0" tIns="43762" rIns="0" bIns="0" rtlCol="0">
            <a:spAutoFit/>
          </a:bodyPr>
          <a:lstStyle>
            <a:lvl1pPr>
              <a:defRPr sz="2200" b="0" i="0">
                <a:solidFill>
                  <a:srgbClr val="564140"/>
                </a:solidFill>
                <a:latin typeface="Fira Sans"/>
                <a:ea typeface="+mj-ea"/>
                <a:cs typeface="Fira Sans"/>
              </a:defRPr>
            </a:lvl1pPr>
          </a:lstStyle>
          <a:p>
            <a:pPr marL="11516" marR="4607">
              <a:defRPr/>
            </a:pPr>
            <a:r>
              <a:rPr lang="ru-RU" sz="1400" dirty="0">
                <a:solidFill>
                  <a:schemeClr val="tx1"/>
                </a:solidFill>
                <a:latin typeface="Gramatika Medium" pitchFamily="2" charset="0"/>
                <a:ea typeface="Fira Sans" panose="020B0603050000020004" pitchFamily="34" charset="0"/>
                <a:cs typeface="Arial" panose="020B0604020202020204" pitchFamily="34" charset="0"/>
                <a:sym typeface="Gramatika Bold"/>
              </a:rPr>
              <a:t>В </a:t>
            </a:r>
            <a:r>
              <a:rPr lang="ru-RU" sz="2400" dirty="0">
                <a:solidFill>
                  <a:schemeClr val="tx1"/>
                </a:solidFill>
                <a:latin typeface="Gramatika Medium" pitchFamily="2" charset="0"/>
                <a:ea typeface="Fira Sans" panose="020B0603050000020004" pitchFamily="34" charset="0"/>
                <a:cs typeface="Arial" panose="020B0604020202020204" pitchFamily="34" charset="0"/>
                <a:sym typeface="Gramatika Bold"/>
              </a:rPr>
              <a:t>2022</a:t>
            </a:r>
            <a:r>
              <a:rPr lang="ru-RU" sz="1400" dirty="0">
                <a:solidFill>
                  <a:schemeClr val="tx1"/>
                </a:solidFill>
                <a:latin typeface="Gramatika Medium" pitchFamily="2" charset="0"/>
                <a:ea typeface="Fira Sans" panose="020B0603050000020004" pitchFamily="34" charset="0"/>
                <a:cs typeface="Arial" panose="020B0604020202020204" pitchFamily="34" charset="0"/>
                <a:sym typeface="Gramatika Bold"/>
              </a:rPr>
              <a:t> году организационное обеспечение Программы возложено на департамент государственного управления и государственной службы Нижегородской области.</a:t>
            </a:r>
          </a:p>
        </p:txBody>
      </p:sp>
      <p:pic>
        <p:nvPicPr>
          <p:cNvPr id="14" name="Изображение" descr="Изображение">
            <a:extLst>
              <a:ext uri="{FF2B5EF4-FFF2-40B4-BE49-F238E27FC236}">
                <a16:creationId xmlns="" xmlns:a16="http://schemas.microsoft.com/office/drawing/2014/main" id="{D5AFB70C-C8D5-4626-AC3E-E733399A8CA9}"/>
              </a:ext>
            </a:extLst>
          </p:cNvPr>
          <p:cNvPicPr>
            <a:picLocks/>
          </p:cNvPicPr>
          <p:nvPr/>
        </p:nvPicPr>
        <p:blipFill>
          <a:blip r:embed="rId3">
            <a:alphaModFix amt="50000"/>
          </a:blip>
          <a:srcRect l="22733" t="35195" r="22733" b="10272"/>
          <a:stretch>
            <a:fillRect/>
          </a:stretch>
        </p:blipFill>
        <p:spPr>
          <a:xfrm>
            <a:off x="8160586" y="0"/>
            <a:ext cx="4031413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58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равительство день">
      <a:dk1>
        <a:srgbClr val="181818"/>
      </a:dk1>
      <a:lt1>
        <a:srgbClr val="FFFFFF"/>
      </a:lt1>
      <a:dk2>
        <a:srgbClr val="515151"/>
      </a:dk2>
      <a:lt2>
        <a:srgbClr val="F2F2F2"/>
      </a:lt2>
      <a:accent1>
        <a:srgbClr val="F67C56"/>
      </a:accent1>
      <a:accent2>
        <a:srgbClr val="FEBD9E"/>
      </a:accent2>
      <a:accent3>
        <a:srgbClr val="C4B2E1"/>
      </a:accent3>
      <a:accent4>
        <a:srgbClr val="8A78F4"/>
      </a:accent4>
      <a:accent5>
        <a:srgbClr val="B8D7E9"/>
      </a:accent5>
      <a:accent6>
        <a:srgbClr val="85B7D7"/>
      </a:accent6>
      <a:hlink>
        <a:srgbClr val="6B7C9B"/>
      </a:hlink>
      <a:folHlink>
        <a:srgbClr val="0097A7"/>
      </a:folHlink>
    </a:clrScheme>
    <a:fontScheme name="Другая 10">
      <a:majorFont>
        <a:latin typeface="Gramatika-Medium"/>
        <a:ea typeface=""/>
        <a:cs typeface=""/>
      </a:majorFont>
      <a:minorFont>
        <a:latin typeface="Gramatika-Regular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10566</TotalTime>
  <Words>537</Words>
  <Application>Microsoft Office PowerPoint</Application>
  <PresentationFormat>Произвольный</PresentationFormat>
  <Paragraphs>78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Президентская программа подготовки  управленческих кадров в Нижегородской области  В соответствии с Указом Президента Российской Федерации от 23 июля 1997 г. № 774 и Постановлением Правительства Российской Федерации от 13 февраля 2019 г. № 142 на территории Нижегородской области в формате Государственного плана успешно реализуется программа подготовки управленческих кадров для организаций народного хозяйства (далее – Президентская программа)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Кузнецова Ксения Сергеевна</dc:creator>
  <cp:lastModifiedBy>user</cp:lastModifiedBy>
  <cp:revision>344</cp:revision>
  <cp:lastPrinted>2021-05-18T17:27:33Z</cp:lastPrinted>
  <dcterms:created xsi:type="dcterms:W3CDTF">2020-08-30T06:20:20Z</dcterms:created>
  <dcterms:modified xsi:type="dcterms:W3CDTF">2022-04-07T10:44:28Z</dcterms:modified>
</cp:coreProperties>
</file>